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Prompt Medium"/>
      <p:regular r:id="rId16"/>
    </p:embeddedFont>
    <p:embeddedFont>
      <p:font typeface="Prompt Medium"/>
      <p:regular r:id="rId17"/>
    </p:embeddedFont>
    <p:embeddedFont>
      <p:font typeface="Prompt Medium"/>
      <p:regular r:id="rId18"/>
    </p:embeddedFont>
    <p:embeddedFont>
      <p:font typeface="Prompt Medium"/>
      <p:regular r:id="rId19"/>
    </p:embeddedFont>
    <p:embeddedFont>
      <p:font typeface="Mukta Light"/>
      <p:regular r:id="rId20"/>
    </p:embeddedFont>
    <p:embeddedFont>
      <p:font typeface="Mukta Light"/>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4-1.png>
</file>

<file path=ppt/media/image-4-2.svg>
</file>

<file path=ppt/media/image-4-3.png>
</file>

<file path=ppt/media/image-4-4.svg>
</file>

<file path=ppt/media/image-4-5.png>
</file>

<file path=ppt/media/image-4-6.svg>
</file>

<file path=ppt/media/image-4-7.png>
</file>

<file path=ppt/media/image-5-1.png>
</file>

<file path=ppt/media/image-6-1.png>
</file>

<file path=ppt/media/image-7-1.png>
</file>

<file path=ppt/media/image-7-2.svg>
</file>

<file path=ppt/media/image-7-3.png>
</file>

<file path=ppt/media/image-7-4.svg>
</file>

<file path=ppt/media/image-7-5.png>
</file>

<file path=ppt/media/image-7-6.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hyperlink" Target="https://ieeexplore.ieee.org/abstract/document/11182301/" TargetMode="External"/><Relationship Id="rId2" Type="http://schemas.openxmlformats.org/officeDocument/2006/relationships/hyperlink" Target="https://www.sciencedirect.com/science/article/abs/pii/S0952197624004998" TargetMode="External"/><Relationship Id="rId3" Type="http://schemas.openxmlformats.org/officeDocument/2006/relationships/hyperlink" Target="https://arxiv.org/html/2504.17223v1" TargetMode="External"/><Relationship Id="rId4" Type="http://schemas.openxmlformats.org/officeDocument/2006/relationships/hyperlink" Target="https://etasr.com/index.php/ETASR/article/view/10458" TargetMode="External"/><Relationship Id="rId5" Type="http://schemas.openxmlformats.org/officeDocument/2006/relationships/hyperlink" Target="https://onlinelibrary.wiley.com/doi/10.1155/2024/7578036" TargetMode="External"/><Relationship Id="rId6" Type="http://schemas.openxmlformats.org/officeDocument/2006/relationships/hyperlink" Target="https://dl.acm.org/doi/abs/10.1007/s00530-025-01833-2" TargetMode="External"/><Relationship Id="rId7" Type="http://schemas.openxmlformats.org/officeDocument/2006/relationships/slideLayout" Target="../slideLayouts/slideLayout3.xml"/><Relationship Id="rId8"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slideLayout" Target="../slideLayouts/slideLayout5.xml"/><Relationship Id="rId9"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svg"/><Relationship Id="rId3" Type="http://schemas.openxmlformats.org/officeDocument/2006/relationships/image" Target="../media/image-7-3.png"/><Relationship Id="rId4" Type="http://schemas.openxmlformats.org/officeDocument/2006/relationships/image" Target="../media/image-7-4.svg"/><Relationship Id="rId5" Type="http://schemas.openxmlformats.org/officeDocument/2006/relationships/image" Target="../media/image-7-5.png"/><Relationship Id="rId6" Type="http://schemas.openxmlformats.org/officeDocument/2006/relationships/image" Target="../media/image-7-6.svg"/><Relationship Id="rId7" Type="http://schemas.openxmlformats.org/officeDocument/2006/relationships/slideLayout" Target="../slideLayouts/slideLayout8.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81063" y="1032153"/>
            <a:ext cx="12868275" cy="229076"/>
          </a:xfrm>
          <a:prstGeom prst="rect">
            <a:avLst/>
          </a:prstGeom>
          <a:noFill/>
          <a:ln/>
        </p:spPr>
        <p:txBody>
          <a:bodyPr wrap="none" lIns="0" tIns="0" rIns="0" bIns="0" rtlCol="0" anchor="t"/>
          <a:lstStyle/>
          <a:p>
            <a:pPr algn="l" indent="0" marL="0">
              <a:lnSpc>
                <a:spcPts val="1800"/>
              </a:lnSpc>
              <a:buNone/>
            </a:pPr>
            <a:endParaRPr lang="en-US" sz="1100" dirty="0"/>
          </a:p>
        </p:txBody>
      </p:sp>
      <p:sp>
        <p:nvSpPr>
          <p:cNvPr id="3" name="Text 1"/>
          <p:cNvSpPr/>
          <p:nvPr/>
        </p:nvSpPr>
        <p:spPr>
          <a:xfrm>
            <a:off x="1064776" y="1404342"/>
            <a:ext cx="12500848" cy="795457"/>
          </a:xfrm>
          <a:prstGeom prst="rect">
            <a:avLst/>
          </a:prstGeom>
          <a:noFill/>
          <a:ln/>
        </p:spPr>
        <p:txBody>
          <a:bodyPr wrap="none" lIns="0" tIns="0" rIns="0" bIns="0" rtlCol="0" anchor="t"/>
          <a:lstStyle/>
          <a:p>
            <a:pPr algn="ctr" indent="0" marL="0">
              <a:lnSpc>
                <a:spcPts val="6250"/>
              </a:lnSpc>
              <a:buNone/>
            </a:pPr>
            <a:r>
              <a:rPr lang="en-US" sz="5000" b="1" dirty="0">
                <a:solidFill>
                  <a:srgbClr val="C6BFEE"/>
                </a:solidFill>
                <a:latin typeface="Prompt Medium" pitchFamily="34" charset="0"/>
                <a:ea typeface="Prompt Medium" pitchFamily="34" charset="-122"/>
                <a:cs typeface="Prompt Medium" pitchFamily="34" charset="-120"/>
              </a:rPr>
              <a:t>Face the Future: Deepfake ML Challenge</a:t>
            </a:r>
            <a:endParaRPr lang="en-US" sz="5000" dirty="0"/>
          </a:p>
        </p:txBody>
      </p:sp>
      <p:sp>
        <p:nvSpPr>
          <p:cNvPr id="4" name="Text 2"/>
          <p:cNvSpPr/>
          <p:nvPr/>
        </p:nvSpPr>
        <p:spPr>
          <a:xfrm>
            <a:off x="881063" y="2414468"/>
            <a:ext cx="12868275" cy="229076"/>
          </a:xfrm>
          <a:prstGeom prst="rect">
            <a:avLst/>
          </a:prstGeom>
          <a:noFill/>
          <a:ln/>
        </p:spPr>
        <p:txBody>
          <a:bodyPr wrap="none" lIns="0" tIns="0" rIns="0" bIns="0" rtlCol="0" anchor="t"/>
          <a:lstStyle/>
          <a:p>
            <a:pPr algn="ctr" indent="0" marL="0">
              <a:lnSpc>
                <a:spcPts val="1800"/>
              </a:lnSpc>
              <a:buNone/>
            </a:pPr>
            <a:endParaRPr lang="en-US" sz="1100" dirty="0"/>
          </a:p>
        </p:txBody>
      </p:sp>
      <p:sp>
        <p:nvSpPr>
          <p:cNvPr id="5" name="Text 3"/>
          <p:cNvSpPr/>
          <p:nvPr/>
        </p:nvSpPr>
        <p:spPr>
          <a:xfrm>
            <a:off x="881063" y="2804517"/>
            <a:ext cx="12868275" cy="229076"/>
          </a:xfrm>
          <a:prstGeom prst="rect">
            <a:avLst/>
          </a:prstGeom>
          <a:noFill/>
          <a:ln/>
        </p:spPr>
        <p:txBody>
          <a:bodyPr wrap="none" lIns="0" tIns="0" rIns="0" bIns="0" rtlCol="0" anchor="t"/>
          <a:lstStyle/>
          <a:p>
            <a:pPr algn="l" indent="0" marL="0">
              <a:lnSpc>
                <a:spcPts val="1800"/>
              </a:lnSpc>
              <a:buNone/>
            </a:pPr>
            <a:endParaRPr lang="en-US" sz="1100" dirty="0"/>
          </a:p>
        </p:txBody>
      </p:sp>
      <p:sp>
        <p:nvSpPr>
          <p:cNvPr id="6" name="Text 4"/>
          <p:cNvSpPr/>
          <p:nvPr/>
        </p:nvSpPr>
        <p:spPr>
          <a:xfrm>
            <a:off x="881063" y="3194566"/>
            <a:ext cx="12868275" cy="229076"/>
          </a:xfrm>
          <a:prstGeom prst="rect">
            <a:avLst/>
          </a:prstGeom>
          <a:noFill/>
          <a:ln/>
        </p:spPr>
        <p:txBody>
          <a:bodyPr wrap="none" lIns="0" tIns="0" rIns="0" bIns="0" rtlCol="0" anchor="t"/>
          <a:lstStyle/>
          <a:p>
            <a:pPr algn="l" indent="0" marL="0">
              <a:lnSpc>
                <a:spcPts val="1800"/>
              </a:lnSpc>
              <a:buNone/>
            </a:pPr>
            <a:endParaRPr lang="en-US" sz="1100" dirty="0"/>
          </a:p>
        </p:txBody>
      </p:sp>
      <p:sp>
        <p:nvSpPr>
          <p:cNvPr id="7" name="Text 5"/>
          <p:cNvSpPr/>
          <p:nvPr/>
        </p:nvSpPr>
        <p:spPr>
          <a:xfrm>
            <a:off x="5724168" y="3638312"/>
            <a:ext cx="3181945" cy="397788"/>
          </a:xfrm>
          <a:prstGeom prst="rect">
            <a:avLst/>
          </a:prstGeom>
          <a:noFill/>
          <a:ln/>
        </p:spPr>
        <p:txBody>
          <a:bodyPr wrap="none" lIns="0" tIns="0" rIns="0" bIns="0" rtlCol="0" anchor="t"/>
          <a:lstStyle/>
          <a:p>
            <a:pPr algn="ctr" indent="0" marL="0">
              <a:lnSpc>
                <a:spcPts val="3100"/>
              </a:lnSpc>
              <a:buNone/>
            </a:pPr>
            <a:r>
              <a:rPr lang="en-US" sz="2500" dirty="0">
                <a:solidFill>
                  <a:srgbClr val="C6BFEE"/>
                </a:solidFill>
                <a:latin typeface="Prompt Medium" pitchFamily="34" charset="0"/>
                <a:ea typeface="Prompt Medium" pitchFamily="34" charset="-122"/>
                <a:cs typeface="Prompt Medium" pitchFamily="34" charset="-120"/>
              </a:rPr>
              <a:t>Presented By  </a:t>
            </a:r>
            <a:endParaRPr lang="en-US" sz="2500" dirty="0"/>
          </a:p>
        </p:txBody>
      </p:sp>
      <p:sp>
        <p:nvSpPr>
          <p:cNvPr id="8" name="Text 6"/>
          <p:cNvSpPr/>
          <p:nvPr/>
        </p:nvSpPr>
        <p:spPr>
          <a:xfrm>
            <a:off x="3829288" y="4250769"/>
            <a:ext cx="6971705" cy="795457"/>
          </a:xfrm>
          <a:prstGeom prst="rect">
            <a:avLst/>
          </a:prstGeom>
          <a:noFill/>
          <a:ln/>
        </p:spPr>
        <p:txBody>
          <a:bodyPr wrap="none" lIns="0" tIns="0" rIns="0" bIns="0" rtlCol="0" anchor="t"/>
          <a:lstStyle/>
          <a:p>
            <a:pPr algn="ctr" indent="0" marL="0">
              <a:lnSpc>
                <a:spcPts val="6250"/>
              </a:lnSpc>
              <a:buNone/>
            </a:pPr>
            <a:r>
              <a:rPr lang="en-US" sz="5000" dirty="0">
                <a:solidFill>
                  <a:srgbClr val="C6BFEE"/>
                </a:solidFill>
                <a:latin typeface="Prompt Medium" pitchFamily="34" charset="0"/>
                <a:ea typeface="Prompt Medium" pitchFamily="34" charset="-122"/>
                <a:cs typeface="Prompt Medium" pitchFamily="34" charset="-120"/>
              </a:rPr>
              <a:t>Team jainshrutd211204</a:t>
            </a:r>
            <a:endParaRPr lang="en-US" sz="5000" dirty="0"/>
          </a:p>
        </p:txBody>
      </p:sp>
      <p:sp>
        <p:nvSpPr>
          <p:cNvPr id="9" name="Text 7"/>
          <p:cNvSpPr/>
          <p:nvPr/>
        </p:nvSpPr>
        <p:spPr>
          <a:xfrm>
            <a:off x="881063" y="5260896"/>
            <a:ext cx="12868275" cy="229076"/>
          </a:xfrm>
          <a:prstGeom prst="rect">
            <a:avLst/>
          </a:prstGeom>
          <a:noFill/>
          <a:ln/>
        </p:spPr>
        <p:txBody>
          <a:bodyPr wrap="none" lIns="0" tIns="0" rIns="0" bIns="0" rtlCol="0" anchor="t"/>
          <a:lstStyle/>
          <a:p>
            <a:pPr algn="l" indent="0" marL="0">
              <a:lnSpc>
                <a:spcPts val="1800"/>
              </a:lnSpc>
              <a:buNone/>
            </a:pPr>
            <a:endParaRPr lang="en-US" sz="1100" dirty="0"/>
          </a:p>
        </p:txBody>
      </p:sp>
      <p:sp>
        <p:nvSpPr>
          <p:cNvPr id="10" name="Text 8"/>
          <p:cNvSpPr/>
          <p:nvPr/>
        </p:nvSpPr>
        <p:spPr>
          <a:xfrm>
            <a:off x="881063" y="5650944"/>
            <a:ext cx="12868275" cy="229076"/>
          </a:xfrm>
          <a:prstGeom prst="rect">
            <a:avLst/>
          </a:prstGeom>
          <a:noFill/>
          <a:ln/>
        </p:spPr>
        <p:txBody>
          <a:bodyPr wrap="none" lIns="0" tIns="0" rIns="0" bIns="0" rtlCol="0" anchor="t"/>
          <a:lstStyle/>
          <a:p>
            <a:pPr algn="l" indent="0" marL="0">
              <a:lnSpc>
                <a:spcPts val="1800"/>
              </a:lnSpc>
              <a:buNone/>
            </a:pPr>
            <a:endParaRPr lang="en-US" sz="1100" dirty="0"/>
          </a:p>
        </p:txBody>
      </p:sp>
      <p:sp>
        <p:nvSpPr>
          <p:cNvPr id="11" name="Text 9"/>
          <p:cNvSpPr/>
          <p:nvPr/>
        </p:nvSpPr>
        <p:spPr>
          <a:xfrm>
            <a:off x="881063" y="6040993"/>
            <a:ext cx="12868275" cy="229076"/>
          </a:xfrm>
          <a:prstGeom prst="rect">
            <a:avLst/>
          </a:prstGeom>
          <a:noFill/>
          <a:ln/>
        </p:spPr>
        <p:txBody>
          <a:bodyPr wrap="none" lIns="0" tIns="0" rIns="0" bIns="0" rtlCol="0" anchor="t"/>
          <a:lstStyle/>
          <a:p>
            <a:pPr algn="l" indent="0" marL="0">
              <a:lnSpc>
                <a:spcPts val="1800"/>
              </a:lnSpc>
              <a:buNone/>
            </a:pPr>
            <a:endParaRPr lang="en-US" sz="1100" dirty="0"/>
          </a:p>
        </p:txBody>
      </p:sp>
      <p:sp>
        <p:nvSpPr>
          <p:cNvPr id="12" name="Text 10"/>
          <p:cNvSpPr/>
          <p:nvPr/>
        </p:nvSpPr>
        <p:spPr>
          <a:xfrm>
            <a:off x="881063" y="6484739"/>
            <a:ext cx="8398550" cy="397788"/>
          </a:xfrm>
          <a:prstGeom prst="rect">
            <a:avLst/>
          </a:prstGeom>
          <a:noFill/>
          <a:ln/>
        </p:spPr>
        <p:txBody>
          <a:bodyPr wrap="none" lIns="0" tIns="0" rIns="0" bIns="0" rtlCol="0" anchor="t"/>
          <a:lstStyle/>
          <a:p>
            <a:pPr algn="l" indent="0" marL="0">
              <a:lnSpc>
                <a:spcPts val="3100"/>
              </a:lnSpc>
              <a:buNone/>
            </a:pPr>
            <a:r>
              <a:rPr lang="en-US" sz="2500" dirty="0">
                <a:solidFill>
                  <a:srgbClr val="C6BFEE"/>
                </a:solidFill>
                <a:latin typeface="Prompt Medium" pitchFamily="34" charset="0"/>
                <a:ea typeface="Prompt Medium" pitchFamily="34" charset="-122"/>
                <a:cs typeface="Prompt Medium" pitchFamily="34" charset="-120"/>
              </a:rPr>
              <a:t>                                      Team Members: Shrut Jain</a:t>
            </a:r>
            <a:endParaRPr lang="en-US" sz="2500" dirty="0"/>
          </a:p>
        </p:txBody>
      </p:sp>
      <p:sp>
        <p:nvSpPr>
          <p:cNvPr id="13" name="Text 11"/>
          <p:cNvSpPr/>
          <p:nvPr/>
        </p:nvSpPr>
        <p:spPr>
          <a:xfrm>
            <a:off x="881063" y="7097197"/>
            <a:ext cx="12868275" cy="229076"/>
          </a:xfrm>
          <a:prstGeom prst="rect">
            <a:avLst/>
          </a:prstGeom>
          <a:noFill/>
          <a:ln/>
        </p:spPr>
        <p:txBody>
          <a:bodyPr wrap="none" lIns="0" tIns="0" rIns="0" bIns="0" rtlCol="0" anchor="t"/>
          <a:lstStyle/>
          <a:p>
            <a:pPr algn="l" indent="0" marL="0">
              <a:lnSpc>
                <a:spcPts val="1800"/>
              </a:lnSpc>
              <a:buNone/>
            </a:pP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81063" y="1878687"/>
            <a:ext cx="7254359" cy="611981"/>
          </a:xfrm>
          <a:prstGeom prst="rect">
            <a:avLst/>
          </a:prstGeom>
          <a:noFill/>
          <a:ln/>
        </p:spPr>
        <p:txBody>
          <a:bodyPr wrap="none" lIns="0" tIns="0" rIns="0" bIns="0" rtlCol="0" anchor="t"/>
          <a:lstStyle/>
          <a:p>
            <a:pPr algn="l" indent="0" marL="0">
              <a:lnSpc>
                <a:spcPts val="4800"/>
              </a:lnSpc>
              <a:buNone/>
            </a:pPr>
            <a:r>
              <a:rPr lang="en-US" sz="3850" dirty="0">
                <a:solidFill>
                  <a:srgbClr val="C6BFEE"/>
                </a:solidFill>
                <a:latin typeface="Prompt Medium" pitchFamily="34" charset="0"/>
                <a:ea typeface="Prompt Medium" pitchFamily="34" charset="-122"/>
                <a:cs typeface="Prompt Medium" pitchFamily="34" charset="-120"/>
              </a:rPr>
              <a:t>Abstract of Proposed Solution</a:t>
            </a:r>
            <a:endParaRPr lang="en-US" sz="3850" dirty="0"/>
          </a:p>
        </p:txBody>
      </p:sp>
      <p:sp>
        <p:nvSpPr>
          <p:cNvPr id="3" name="Text 1"/>
          <p:cNvSpPr/>
          <p:nvPr/>
        </p:nvSpPr>
        <p:spPr>
          <a:xfrm>
            <a:off x="881063" y="2931200"/>
            <a:ext cx="12868275" cy="1762125"/>
          </a:xfrm>
          <a:prstGeom prst="rect">
            <a:avLst/>
          </a:prstGeom>
          <a:noFill/>
          <a:ln/>
        </p:spPr>
        <p:txBody>
          <a:bodyPr wrap="square" lIns="0" tIns="0" rIns="0" bIns="0" rtlCol="0" anchor="t"/>
          <a:lstStyle/>
          <a:p>
            <a:pPr algn="l" indent="0" marL="0">
              <a:lnSpc>
                <a:spcPts val="2750"/>
              </a:lnSpc>
              <a:buNone/>
            </a:pPr>
            <a:r>
              <a:rPr lang="en-US" sz="1700" dirty="0">
                <a:solidFill>
                  <a:srgbClr val="DAD8E9"/>
                </a:solidFill>
                <a:latin typeface="Mukta Light" pitchFamily="34" charset="0"/>
                <a:ea typeface="Mukta Light" pitchFamily="34" charset="-122"/>
                <a:cs typeface="Mukta Light" pitchFamily="34" charset="-120"/>
              </a:rPr>
              <a:t>The proposed solution utilizes a hybrid dual-branch deep learning model to detect deepfake images in a challenging low-resolution (32x32), diverse-object dataset. One branch employs a pretrained EfficientNetB1 network fine-tuned on 224x224 resized images to extract spatial features, while a custom CNN processes frequency domain features—Disrete Fourier Transform magnitude, phase spectra, and Error Level Analysis maps—at original resolution. These feature sets are concatenated and passed through dense layers with dropout (0.3 &amp; 0.4), Gaussian noise (0.2 std), L2 regularization (0.01), and label smoothing (0.05), ensuring robust learning and overfitting mitigation.</a:t>
            </a:r>
            <a:endParaRPr lang="en-US" sz="1700" dirty="0"/>
          </a:p>
        </p:txBody>
      </p:sp>
      <p:sp>
        <p:nvSpPr>
          <p:cNvPr id="4" name="Text 2"/>
          <p:cNvSpPr/>
          <p:nvPr/>
        </p:nvSpPr>
        <p:spPr>
          <a:xfrm>
            <a:off x="881063" y="4941094"/>
            <a:ext cx="12868275" cy="1409700"/>
          </a:xfrm>
          <a:prstGeom prst="rect">
            <a:avLst/>
          </a:prstGeom>
          <a:noFill/>
          <a:ln/>
        </p:spPr>
        <p:txBody>
          <a:bodyPr wrap="square" lIns="0" tIns="0" rIns="0" bIns="0" rtlCol="0" anchor="t"/>
          <a:lstStyle/>
          <a:p>
            <a:pPr algn="l" indent="0" marL="0">
              <a:lnSpc>
                <a:spcPts val="2750"/>
              </a:lnSpc>
              <a:buNone/>
            </a:pPr>
            <a:r>
              <a:rPr lang="en-US" sz="1700" dirty="0">
                <a:solidFill>
                  <a:srgbClr val="DAD8E9"/>
                </a:solidFill>
                <a:latin typeface="Mukta Light" pitchFamily="34" charset="0"/>
                <a:ea typeface="Mukta Light" pitchFamily="34" charset="-122"/>
                <a:cs typeface="Mukta Light" pitchFamily="34" charset="-120"/>
              </a:rPr>
              <a:t>Data augmentation tripled the training data using horizontal flips, rotations, translations, brightness, and contrast adjustments, carefully preserving fragile features. Hyperparameters were optimized using Keras Tuner, yielding training accuracy of 97.34% and validation accuracy of 95%. This fusion of spatial and frequency features enables the model to generalize well despite the absence of face cues and low image quality, making the solution scalable and effective for real-world deepfake detection across varied object categories.</a:t>
            </a:r>
            <a:pPr algn="l" indent="0" marL="0">
              <a:lnSpc>
                <a:spcPts val="2750"/>
              </a:lnSpc>
              <a:buNone/>
            </a:pPr>
            <a:r>
              <a:rPr lang="en-US" sz="1700" u="sng" dirty="0">
                <a:solidFill>
                  <a:srgbClr val="A95B95"/>
                </a:solidFill>
                <a:latin typeface="Mukta Light" pitchFamily="34" charset="0"/>
                <a:ea typeface="Mukta Light" pitchFamily="34" charset="-122"/>
                <a:cs typeface="Mukta Light" pitchFamily="34" charset="-120"/>
                <a:hlinkClick r:id="rId1" invalidUrl="" action="" tgtFrame="" tooltip="" history="1" highlightClick="0" endSnd="0">
                  <a:extLst>
                    <a:ext uri="{A12FA001-AC4F-418D-AE19-62706E023703}">
                      <ahyp:hlinkClr xmlns:ahyp="http://schemas.microsoft.com/office/drawing/2018/hyperlinkcolor" val="tx"/>
                    </a:ext>
                  </a:extLst>
                </a:hlinkClick>
              </a:rPr>
              <a:t>1</a:t>
            </a:r>
            <a:pPr algn="l" indent="0" marL="0">
              <a:lnSpc>
                <a:spcPts val="2750"/>
              </a:lnSpc>
              <a:buNone/>
            </a:pPr>
            <a:r>
              <a:rPr lang="en-US" sz="1700" u="sng" dirty="0">
                <a:solidFill>
                  <a:srgbClr val="A95B95"/>
                </a:solidFill>
                <a:latin typeface="Mukta Light" pitchFamily="34" charset="0"/>
                <a:ea typeface="Mukta Light" pitchFamily="34" charset="-122"/>
                <a:cs typeface="Mukta Light" pitchFamily="34" charset="-120"/>
                <a:hlinkClick r:id="rId2" invalidUrl="" action="" tgtFrame="" tooltip="" history="1" highlightClick="0" endSnd="0">
                  <a:extLst>
                    <a:ext uri="{A12FA001-AC4F-418D-AE19-62706E023703}">
                      <ahyp:hlinkClr xmlns:ahyp="http://schemas.microsoft.com/office/drawing/2018/hyperlinkcolor" val="tx"/>
                    </a:ext>
                  </a:extLst>
                </a:hlinkClick>
              </a:rPr>
              <a:t>2</a:t>
            </a:r>
            <a:pPr algn="l" indent="0" marL="0">
              <a:lnSpc>
                <a:spcPts val="2750"/>
              </a:lnSpc>
              <a:buNone/>
            </a:pPr>
            <a:r>
              <a:rPr lang="en-US" sz="1700" u="sng" dirty="0">
                <a:solidFill>
                  <a:srgbClr val="A95B95"/>
                </a:solidFill>
                <a:latin typeface="Mukta Light" pitchFamily="34" charset="0"/>
                <a:ea typeface="Mukta Light" pitchFamily="34" charset="-122"/>
                <a:cs typeface="Mukta Light" pitchFamily="34" charset="-120"/>
                <a:hlinkClick r:id="rId3" invalidUrl="" action="" tgtFrame="" tooltip="" history="1" highlightClick="0" endSnd="0">
                  <a:extLst>
                    <a:ext uri="{A12FA001-AC4F-418D-AE19-62706E023703}">
                      <ahyp:hlinkClr xmlns:ahyp="http://schemas.microsoft.com/office/drawing/2018/hyperlinkcolor" val="tx"/>
                    </a:ext>
                  </a:extLst>
                </a:hlinkClick>
              </a:rPr>
              <a:t>3</a:t>
            </a:r>
            <a:pPr algn="l" indent="0" marL="0">
              <a:lnSpc>
                <a:spcPts val="2750"/>
              </a:lnSpc>
              <a:buNone/>
            </a:pPr>
            <a:r>
              <a:rPr lang="en-US" sz="1700" u="sng" dirty="0">
                <a:solidFill>
                  <a:srgbClr val="A95B95"/>
                </a:solidFill>
                <a:latin typeface="Mukta Light" pitchFamily="34" charset="0"/>
                <a:ea typeface="Mukta Light" pitchFamily="34" charset="-122"/>
                <a:cs typeface="Mukta Light" pitchFamily="34" charset="-120"/>
                <a:hlinkClick r:id="rId4" invalidUrl="" action="" tgtFrame="" tooltip="" history="1" highlightClick="0" endSnd="0">
                  <a:extLst>
                    <a:ext uri="{A12FA001-AC4F-418D-AE19-62706E023703}">
                      <ahyp:hlinkClr xmlns:ahyp="http://schemas.microsoft.com/office/drawing/2018/hyperlinkcolor" val="tx"/>
                    </a:ext>
                  </a:extLst>
                </a:hlinkClick>
              </a:rPr>
              <a:t>4</a:t>
            </a:r>
            <a:pPr algn="l" indent="0" marL="0">
              <a:lnSpc>
                <a:spcPts val="2750"/>
              </a:lnSpc>
              <a:buNone/>
            </a:pPr>
            <a:r>
              <a:rPr lang="en-US" sz="1700" u="sng" dirty="0">
                <a:solidFill>
                  <a:srgbClr val="A95B95"/>
                </a:solidFill>
                <a:latin typeface="Mukta Light" pitchFamily="34" charset="0"/>
                <a:ea typeface="Mukta Light" pitchFamily="34" charset="-122"/>
                <a:cs typeface="Mukta Light" pitchFamily="34" charset="-120"/>
                <a:hlinkClick r:id="rId5" invalidUrl="" action="" tgtFrame="" tooltip="" history="1" highlightClick="0" endSnd="0">
                  <a:extLst>
                    <a:ext uri="{A12FA001-AC4F-418D-AE19-62706E023703}">
                      <ahyp:hlinkClr xmlns:ahyp="http://schemas.microsoft.com/office/drawing/2018/hyperlinkcolor" val="tx"/>
                    </a:ext>
                  </a:extLst>
                </a:hlinkClick>
              </a:rPr>
              <a:t>5</a:t>
            </a:r>
            <a:pPr algn="l" indent="0" marL="0">
              <a:lnSpc>
                <a:spcPts val="2750"/>
              </a:lnSpc>
              <a:buNone/>
            </a:pPr>
            <a:r>
              <a:rPr lang="en-US" sz="1700" u="sng" dirty="0">
                <a:solidFill>
                  <a:srgbClr val="A95B95"/>
                </a:solidFill>
                <a:latin typeface="Mukta Light" pitchFamily="34" charset="0"/>
                <a:ea typeface="Mukta Light" pitchFamily="34" charset="-122"/>
                <a:cs typeface="Mukta Light" pitchFamily="34" charset="-120"/>
                <a:hlinkClick r:id="rId6" invalidUrl="" action="" tgtFrame="" tooltip="" history="1" highlightClick="0" endSnd="0">
                  <a:extLst>
                    <a:ext uri="{A12FA001-AC4F-418D-AE19-62706E023703}">
                      <ahyp:hlinkClr xmlns:ahyp="http://schemas.microsoft.com/office/drawing/2018/hyperlinkcolor" val="tx"/>
                    </a:ext>
                  </a:extLst>
                </a:hlinkClick>
              </a:rPr>
              <a:t>7</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81063" y="1126569"/>
            <a:ext cx="12132707" cy="489466"/>
          </a:xfrm>
          <a:prstGeom prst="rect">
            <a:avLst/>
          </a:prstGeom>
          <a:noFill/>
          <a:ln/>
        </p:spPr>
        <p:txBody>
          <a:bodyPr wrap="none" lIns="0" tIns="0" rIns="0" bIns="0" rtlCol="0" anchor="t"/>
          <a:lstStyle/>
          <a:p>
            <a:pPr algn="l" indent="0" marL="0">
              <a:lnSpc>
                <a:spcPts val="3850"/>
              </a:lnSpc>
              <a:buNone/>
            </a:pPr>
            <a:r>
              <a:rPr lang="en-US" sz="3050" dirty="0">
                <a:solidFill>
                  <a:srgbClr val="C6BFEE"/>
                </a:solidFill>
                <a:latin typeface="Prompt Medium" pitchFamily="34" charset="0"/>
                <a:ea typeface="Prompt Medium" pitchFamily="34" charset="-122"/>
                <a:cs typeface="Prompt Medium" pitchFamily="34" charset="-120"/>
              </a:rPr>
              <a:t>Preprocessing Strategy for Low-Resolution Deepfake Detection</a:t>
            </a:r>
            <a:endParaRPr lang="en-US" sz="3050" dirty="0"/>
          </a:p>
        </p:txBody>
      </p:sp>
      <p:sp>
        <p:nvSpPr>
          <p:cNvPr id="3" name="Text 1"/>
          <p:cNvSpPr/>
          <p:nvPr/>
        </p:nvSpPr>
        <p:spPr>
          <a:xfrm>
            <a:off x="881063" y="1968460"/>
            <a:ext cx="12868275" cy="563880"/>
          </a:xfrm>
          <a:prstGeom prst="rect">
            <a:avLst/>
          </a:prstGeom>
          <a:noFill/>
          <a:ln/>
        </p:spPr>
        <p:txBody>
          <a:bodyPr wrap="square" lIns="0" tIns="0" rIns="0" bIns="0" rtlCol="0" anchor="t"/>
          <a:lstStyle/>
          <a:p>
            <a:pPr algn="l" indent="0" marL="0">
              <a:lnSpc>
                <a:spcPts val="2200"/>
              </a:lnSpc>
              <a:buNone/>
            </a:pPr>
            <a:r>
              <a:rPr lang="en-US" sz="1350" dirty="0">
                <a:solidFill>
                  <a:srgbClr val="DAD8E9"/>
                </a:solidFill>
                <a:latin typeface="Mukta Light" pitchFamily="34" charset="0"/>
                <a:ea typeface="Mukta Light" pitchFamily="34" charset="-122"/>
                <a:cs typeface="Mukta Light" pitchFamily="34" charset="-120"/>
              </a:rPr>
              <a:t>Effective data preprocessing is crucial for deepfake detection, especially when dealing with challenging low-resolution imagery. Our dataset presented images at a tiny </a:t>
            </a:r>
            <a:pPr algn="l" indent="0" marL="0">
              <a:lnSpc>
                <a:spcPts val="2200"/>
              </a:lnSpc>
              <a:buNone/>
            </a:pPr>
            <a:r>
              <a:rPr lang="en-US" sz="1350" b="1" dirty="0">
                <a:solidFill>
                  <a:srgbClr val="DAD8E9"/>
                </a:solidFill>
                <a:latin typeface="Mukta Light" pitchFamily="34" charset="0"/>
                <a:ea typeface="Mukta Light" pitchFamily="34" charset="-122"/>
                <a:cs typeface="Mukta Light" pitchFamily="34" charset="-120"/>
              </a:rPr>
              <a:t>32x32 pixel resolution</a:t>
            </a:r>
            <a:pPr algn="l" indent="0" marL="0">
              <a:lnSpc>
                <a:spcPts val="2200"/>
              </a:lnSpc>
              <a:buNone/>
            </a:pPr>
            <a:r>
              <a:rPr lang="en-US" sz="1350" dirty="0">
                <a:solidFill>
                  <a:srgbClr val="DAD8E9"/>
                </a:solidFill>
                <a:latin typeface="Mukta Light" pitchFamily="34" charset="0"/>
                <a:ea typeface="Mukta Light" pitchFamily="34" charset="-122"/>
                <a:cs typeface="Mukta Light" pitchFamily="34" charset="-120"/>
              </a:rPr>
              <a:t>.</a:t>
            </a:r>
            <a:endParaRPr lang="en-US" sz="1350" dirty="0"/>
          </a:p>
        </p:txBody>
      </p:sp>
      <p:sp>
        <p:nvSpPr>
          <p:cNvPr id="4" name="Shape 2"/>
          <p:cNvSpPr/>
          <p:nvPr/>
        </p:nvSpPr>
        <p:spPr>
          <a:xfrm>
            <a:off x="881063" y="2730579"/>
            <a:ext cx="4171950" cy="2158365"/>
          </a:xfrm>
          <a:prstGeom prst="roundRect">
            <a:avLst>
              <a:gd name="adj" fmla="val 5084"/>
            </a:avLst>
          </a:prstGeom>
          <a:solidFill>
            <a:srgbClr val="0B0C23">
              <a:alpha val="95000"/>
            </a:srgbClr>
          </a:solidFill>
          <a:ln w="22860">
            <a:solidFill>
              <a:srgbClr val="6D4562"/>
            </a:solidFill>
            <a:prstDash val="solid"/>
          </a:ln>
        </p:spPr>
      </p:sp>
      <p:sp>
        <p:nvSpPr>
          <p:cNvPr id="5" name="Shape 3"/>
          <p:cNvSpPr/>
          <p:nvPr/>
        </p:nvSpPr>
        <p:spPr>
          <a:xfrm>
            <a:off x="858203" y="2730579"/>
            <a:ext cx="91440" cy="2158365"/>
          </a:xfrm>
          <a:prstGeom prst="roundRect">
            <a:avLst>
              <a:gd name="adj" fmla="val 80948"/>
            </a:avLst>
          </a:prstGeom>
          <a:solidFill>
            <a:srgbClr val="A95B95"/>
          </a:solidFill>
          <a:ln/>
        </p:spPr>
      </p:sp>
      <p:sp>
        <p:nvSpPr>
          <p:cNvPr id="6" name="Text 4"/>
          <p:cNvSpPr/>
          <p:nvPr/>
        </p:nvSpPr>
        <p:spPr>
          <a:xfrm>
            <a:off x="1148715" y="2929652"/>
            <a:ext cx="2911673" cy="244793"/>
          </a:xfrm>
          <a:prstGeom prst="rect">
            <a:avLst/>
          </a:prstGeom>
          <a:noFill/>
          <a:ln/>
        </p:spPr>
        <p:txBody>
          <a:bodyPr wrap="none" lIns="0" tIns="0" rIns="0" bIns="0" rtlCol="0" anchor="t"/>
          <a:lstStyle/>
          <a:p>
            <a:pPr algn="l" indent="0" marL="0">
              <a:lnSpc>
                <a:spcPts val="1900"/>
              </a:lnSpc>
              <a:buNone/>
            </a:pPr>
            <a:r>
              <a:rPr lang="en-US" sz="1500" dirty="0">
                <a:solidFill>
                  <a:srgbClr val="DAD8E9"/>
                </a:solidFill>
                <a:latin typeface="Prompt Medium" pitchFamily="34" charset="0"/>
                <a:ea typeface="Prompt Medium" pitchFamily="34" charset="-122"/>
                <a:cs typeface="Prompt Medium" pitchFamily="34" charset="-120"/>
              </a:rPr>
              <a:t>Dual-Resolution Input Strategy</a:t>
            </a:r>
            <a:endParaRPr lang="en-US" sz="1500" dirty="0"/>
          </a:p>
        </p:txBody>
      </p:sp>
      <p:sp>
        <p:nvSpPr>
          <p:cNvPr id="7" name="Text 5"/>
          <p:cNvSpPr/>
          <p:nvPr/>
        </p:nvSpPr>
        <p:spPr>
          <a:xfrm>
            <a:off x="1148715" y="3280172"/>
            <a:ext cx="3705225" cy="1127760"/>
          </a:xfrm>
          <a:prstGeom prst="rect">
            <a:avLst/>
          </a:prstGeom>
          <a:noFill/>
          <a:ln/>
        </p:spPr>
        <p:txBody>
          <a:bodyPr wrap="square" lIns="0" tIns="0" rIns="0" bIns="0" rtlCol="0" anchor="t"/>
          <a:lstStyle/>
          <a:p>
            <a:pPr algn="l" indent="0" marL="0">
              <a:lnSpc>
                <a:spcPts val="2200"/>
              </a:lnSpc>
              <a:buNone/>
            </a:pPr>
            <a:r>
              <a:rPr lang="en-US" sz="1350" dirty="0">
                <a:solidFill>
                  <a:srgbClr val="DAD8E9"/>
                </a:solidFill>
                <a:latin typeface="Mukta Light" pitchFamily="34" charset="0"/>
                <a:ea typeface="Mukta Light" pitchFamily="34" charset="-122"/>
                <a:cs typeface="Mukta Light" pitchFamily="34" charset="-120"/>
              </a:rPr>
              <a:t>To preserve crucial features, we adopted a dual-resolution approach. The original 32x32 resolution was maintained for the frequency domain analysis branch to prevent loss of subtle textural details.</a:t>
            </a:r>
            <a:endParaRPr lang="en-US" sz="1350" dirty="0"/>
          </a:p>
        </p:txBody>
      </p:sp>
      <p:sp>
        <p:nvSpPr>
          <p:cNvPr id="8" name="Shape 6"/>
          <p:cNvSpPr/>
          <p:nvPr/>
        </p:nvSpPr>
        <p:spPr>
          <a:xfrm>
            <a:off x="5229225" y="2730579"/>
            <a:ext cx="4171950" cy="2158365"/>
          </a:xfrm>
          <a:prstGeom prst="roundRect">
            <a:avLst>
              <a:gd name="adj" fmla="val 5084"/>
            </a:avLst>
          </a:prstGeom>
          <a:solidFill>
            <a:srgbClr val="0B0C23">
              <a:alpha val="95000"/>
            </a:srgbClr>
          </a:solidFill>
          <a:ln w="22860">
            <a:solidFill>
              <a:srgbClr val="6D4562"/>
            </a:solidFill>
            <a:prstDash val="solid"/>
          </a:ln>
        </p:spPr>
      </p:sp>
      <p:sp>
        <p:nvSpPr>
          <p:cNvPr id="9" name="Shape 7"/>
          <p:cNvSpPr/>
          <p:nvPr/>
        </p:nvSpPr>
        <p:spPr>
          <a:xfrm>
            <a:off x="5206365" y="2730579"/>
            <a:ext cx="91440" cy="2158365"/>
          </a:xfrm>
          <a:prstGeom prst="roundRect">
            <a:avLst>
              <a:gd name="adj" fmla="val 80948"/>
            </a:avLst>
          </a:prstGeom>
          <a:solidFill>
            <a:srgbClr val="A95B95"/>
          </a:solidFill>
          <a:ln/>
        </p:spPr>
      </p:sp>
      <p:sp>
        <p:nvSpPr>
          <p:cNvPr id="10" name="Text 8"/>
          <p:cNvSpPr/>
          <p:nvPr/>
        </p:nvSpPr>
        <p:spPr>
          <a:xfrm>
            <a:off x="5496878" y="2929652"/>
            <a:ext cx="3033593" cy="244793"/>
          </a:xfrm>
          <a:prstGeom prst="rect">
            <a:avLst/>
          </a:prstGeom>
          <a:noFill/>
          <a:ln/>
        </p:spPr>
        <p:txBody>
          <a:bodyPr wrap="none" lIns="0" tIns="0" rIns="0" bIns="0" rtlCol="0" anchor="t"/>
          <a:lstStyle/>
          <a:p>
            <a:pPr algn="l" indent="0" marL="0">
              <a:lnSpc>
                <a:spcPts val="1900"/>
              </a:lnSpc>
              <a:buNone/>
            </a:pPr>
            <a:r>
              <a:rPr lang="en-US" sz="1500" dirty="0">
                <a:solidFill>
                  <a:srgbClr val="DAD8E9"/>
                </a:solidFill>
                <a:latin typeface="Prompt Medium" pitchFamily="34" charset="0"/>
                <a:ea typeface="Prompt Medium" pitchFamily="34" charset="-122"/>
                <a:cs typeface="Prompt Medium" pitchFamily="34" charset="-120"/>
              </a:rPr>
              <a:t>EfficientNet Input Requirements</a:t>
            </a:r>
            <a:endParaRPr lang="en-US" sz="1500" dirty="0"/>
          </a:p>
        </p:txBody>
      </p:sp>
      <p:sp>
        <p:nvSpPr>
          <p:cNvPr id="11" name="Text 9"/>
          <p:cNvSpPr/>
          <p:nvPr/>
        </p:nvSpPr>
        <p:spPr>
          <a:xfrm>
            <a:off x="5496878" y="3280172"/>
            <a:ext cx="3705225" cy="1409700"/>
          </a:xfrm>
          <a:prstGeom prst="rect">
            <a:avLst/>
          </a:prstGeom>
          <a:noFill/>
          <a:ln/>
        </p:spPr>
        <p:txBody>
          <a:bodyPr wrap="square" lIns="0" tIns="0" rIns="0" bIns="0" rtlCol="0" anchor="t"/>
          <a:lstStyle/>
          <a:p>
            <a:pPr algn="l" indent="0" marL="0">
              <a:lnSpc>
                <a:spcPts val="2200"/>
              </a:lnSpc>
              <a:buNone/>
            </a:pPr>
            <a:r>
              <a:rPr lang="en-US" sz="1350" dirty="0">
                <a:solidFill>
                  <a:srgbClr val="DAD8E9"/>
                </a:solidFill>
                <a:latin typeface="Mukta Light" pitchFamily="34" charset="0"/>
                <a:ea typeface="Mukta Light" pitchFamily="34" charset="-122"/>
                <a:cs typeface="Mukta Light" pitchFamily="34" charset="-120"/>
              </a:rPr>
              <a:t>The images destined for the pre-trained EfficientNet branch were resized to </a:t>
            </a:r>
            <a:pPr algn="l" indent="0" marL="0">
              <a:lnSpc>
                <a:spcPts val="2200"/>
              </a:lnSpc>
              <a:buNone/>
            </a:pPr>
            <a:r>
              <a:rPr lang="en-US" sz="1350" b="1" dirty="0">
                <a:solidFill>
                  <a:srgbClr val="DAD8E9"/>
                </a:solidFill>
                <a:latin typeface="Mukta Light" pitchFamily="34" charset="0"/>
                <a:ea typeface="Mukta Light" pitchFamily="34" charset="-122"/>
                <a:cs typeface="Mukta Light" pitchFamily="34" charset="-120"/>
              </a:rPr>
              <a:t>224x224 pixels</a:t>
            </a:r>
            <a:pPr algn="l" indent="0" marL="0">
              <a:lnSpc>
                <a:spcPts val="2200"/>
              </a:lnSpc>
              <a:buNone/>
            </a:pPr>
            <a:r>
              <a:rPr lang="en-US" sz="1350" dirty="0">
                <a:solidFill>
                  <a:srgbClr val="DAD8E9"/>
                </a:solidFill>
                <a:latin typeface="Mukta Light" pitchFamily="34" charset="0"/>
                <a:ea typeface="Mukta Light" pitchFamily="34" charset="-122"/>
                <a:cs typeface="Mukta Light" pitchFamily="34" charset="-120"/>
              </a:rPr>
              <a:t>. This is the required input size for the pre-trained model to ensure effective and high-quality feature extraction.</a:t>
            </a:r>
            <a:endParaRPr lang="en-US" sz="1350" dirty="0"/>
          </a:p>
        </p:txBody>
      </p:sp>
      <p:sp>
        <p:nvSpPr>
          <p:cNvPr id="12" name="Shape 10"/>
          <p:cNvSpPr/>
          <p:nvPr/>
        </p:nvSpPr>
        <p:spPr>
          <a:xfrm>
            <a:off x="9577387" y="2730579"/>
            <a:ext cx="4171950" cy="2158365"/>
          </a:xfrm>
          <a:prstGeom prst="roundRect">
            <a:avLst>
              <a:gd name="adj" fmla="val 5084"/>
            </a:avLst>
          </a:prstGeom>
          <a:solidFill>
            <a:srgbClr val="0B0C23">
              <a:alpha val="95000"/>
            </a:srgbClr>
          </a:solidFill>
          <a:ln w="22860">
            <a:solidFill>
              <a:srgbClr val="6D4562"/>
            </a:solidFill>
            <a:prstDash val="solid"/>
          </a:ln>
        </p:spPr>
      </p:sp>
      <p:sp>
        <p:nvSpPr>
          <p:cNvPr id="13" name="Shape 11"/>
          <p:cNvSpPr/>
          <p:nvPr/>
        </p:nvSpPr>
        <p:spPr>
          <a:xfrm>
            <a:off x="9554527" y="2730579"/>
            <a:ext cx="91440" cy="2158365"/>
          </a:xfrm>
          <a:prstGeom prst="roundRect">
            <a:avLst>
              <a:gd name="adj" fmla="val 80948"/>
            </a:avLst>
          </a:prstGeom>
          <a:solidFill>
            <a:srgbClr val="A95B95"/>
          </a:solidFill>
          <a:ln/>
        </p:spPr>
      </p:sp>
      <p:sp>
        <p:nvSpPr>
          <p:cNvPr id="14" name="Text 12"/>
          <p:cNvSpPr/>
          <p:nvPr/>
        </p:nvSpPr>
        <p:spPr>
          <a:xfrm>
            <a:off x="9845040" y="2929652"/>
            <a:ext cx="2918698" cy="244793"/>
          </a:xfrm>
          <a:prstGeom prst="rect">
            <a:avLst/>
          </a:prstGeom>
          <a:noFill/>
          <a:ln/>
        </p:spPr>
        <p:txBody>
          <a:bodyPr wrap="none" lIns="0" tIns="0" rIns="0" bIns="0" rtlCol="0" anchor="t"/>
          <a:lstStyle/>
          <a:p>
            <a:pPr algn="l" indent="0" marL="0">
              <a:lnSpc>
                <a:spcPts val="1900"/>
              </a:lnSpc>
              <a:buNone/>
            </a:pPr>
            <a:r>
              <a:rPr lang="en-US" sz="1500" dirty="0">
                <a:solidFill>
                  <a:srgbClr val="DAD8E9"/>
                </a:solidFill>
                <a:latin typeface="Prompt Medium" pitchFamily="34" charset="0"/>
                <a:ea typeface="Prompt Medium" pitchFamily="34" charset="-122"/>
                <a:cs typeface="Prompt Medium" pitchFamily="34" charset="-120"/>
              </a:rPr>
              <a:t>Frequency Domain Conversion</a:t>
            </a:r>
            <a:endParaRPr lang="en-US" sz="1500" dirty="0"/>
          </a:p>
        </p:txBody>
      </p:sp>
      <p:sp>
        <p:nvSpPr>
          <p:cNvPr id="15" name="Text 13"/>
          <p:cNvSpPr/>
          <p:nvPr/>
        </p:nvSpPr>
        <p:spPr>
          <a:xfrm>
            <a:off x="9845040" y="3280172"/>
            <a:ext cx="3705225" cy="1409700"/>
          </a:xfrm>
          <a:prstGeom prst="rect">
            <a:avLst/>
          </a:prstGeom>
          <a:noFill/>
          <a:ln/>
        </p:spPr>
        <p:txBody>
          <a:bodyPr wrap="square" lIns="0" tIns="0" rIns="0" bIns="0" rtlCol="0" anchor="t"/>
          <a:lstStyle/>
          <a:p>
            <a:pPr algn="l" indent="0" marL="0">
              <a:lnSpc>
                <a:spcPts val="2200"/>
              </a:lnSpc>
              <a:buNone/>
            </a:pPr>
            <a:r>
              <a:rPr lang="en-US" sz="1350" dirty="0">
                <a:solidFill>
                  <a:srgbClr val="DAD8E9"/>
                </a:solidFill>
                <a:latin typeface="Mukta Light" pitchFamily="34" charset="0"/>
                <a:ea typeface="Mukta Light" pitchFamily="34" charset="-122"/>
                <a:cs typeface="Mukta Light" pitchFamily="34" charset="-120"/>
              </a:rPr>
              <a:t>Images were converted to grayscale before computing the magnitude and phase spectra via </a:t>
            </a:r>
            <a:pPr algn="l" indent="0" marL="0">
              <a:lnSpc>
                <a:spcPts val="2200"/>
              </a:lnSpc>
              <a:buNone/>
            </a:pPr>
            <a:r>
              <a:rPr lang="en-US" sz="1350" b="1" dirty="0">
                <a:solidFill>
                  <a:srgbClr val="DAD8E9"/>
                </a:solidFill>
                <a:latin typeface="Mukta Light" pitchFamily="34" charset="0"/>
                <a:ea typeface="Mukta Light" pitchFamily="34" charset="-122"/>
                <a:cs typeface="Mukta Light" pitchFamily="34" charset="-120"/>
              </a:rPr>
              <a:t>Discrete Fourier Transform (DFT)</a:t>
            </a:r>
            <a:pPr algn="l" indent="0" marL="0">
              <a:lnSpc>
                <a:spcPts val="2200"/>
              </a:lnSpc>
              <a:buNone/>
            </a:pPr>
            <a:r>
              <a:rPr lang="en-US" sz="1350" dirty="0">
                <a:solidFill>
                  <a:srgbClr val="DAD8E9"/>
                </a:solidFill>
                <a:latin typeface="Mukta Light" pitchFamily="34" charset="0"/>
                <a:ea typeface="Mukta Light" pitchFamily="34" charset="-122"/>
                <a:cs typeface="Mukta Light" pitchFamily="34" charset="-120"/>
              </a:rPr>
              <a:t>. This captures frequency domain information, which is highly indicative of synthetic artefacts.</a:t>
            </a:r>
            <a:endParaRPr lang="en-US" sz="1350" dirty="0"/>
          </a:p>
        </p:txBody>
      </p:sp>
      <p:sp>
        <p:nvSpPr>
          <p:cNvPr id="16" name="Text 14"/>
          <p:cNvSpPr/>
          <p:nvPr/>
        </p:nvSpPr>
        <p:spPr>
          <a:xfrm>
            <a:off x="881063" y="5087183"/>
            <a:ext cx="12868275" cy="281940"/>
          </a:xfrm>
          <a:prstGeom prst="rect">
            <a:avLst/>
          </a:prstGeom>
          <a:noFill/>
          <a:ln/>
        </p:spPr>
        <p:txBody>
          <a:bodyPr wrap="none" lIns="0" tIns="0" rIns="0" bIns="0" rtlCol="0" anchor="t"/>
          <a:lstStyle/>
          <a:p>
            <a:pPr algn="l" indent="0" marL="0">
              <a:lnSpc>
                <a:spcPts val="2200"/>
              </a:lnSpc>
              <a:buNone/>
            </a:pPr>
            <a:r>
              <a:rPr lang="en-US" sz="1350" dirty="0">
                <a:solidFill>
                  <a:srgbClr val="DAD8E9"/>
                </a:solidFill>
                <a:latin typeface="Mukta Light" pitchFamily="34" charset="0"/>
                <a:ea typeface="Mukta Light" pitchFamily="34" charset="-122"/>
                <a:cs typeface="Mukta Light" pitchFamily="34" charset="-120"/>
              </a:rPr>
              <a:t>To compensate for the limited dataset size and enhance generalization, we applied carefully selected data augmentation techniques that preserve essential image features.</a:t>
            </a:r>
            <a:endParaRPr lang="en-US" sz="1350" dirty="0"/>
          </a:p>
        </p:txBody>
      </p:sp>
      <p:sp>
        <p:nvSpPr>
          <p:cNvPr id="17" name="Text 15"/>
          <p:cNvSpPr/>
          <p:nvPr/>
        </p:nvSpPr>
        <p:spPr>
          <a:xfrm>
            <a:off x="1145381" y="5831681"/>
            <a:ext cx="3359348" cy="244793"/>
          </a:xfrm>
          <a:prstGeom prst="rect">
            <a:avLst/>
          </a:prstGeom>
          <a:noFill/>
          <a:ln/>
        </p:spPr>
        <p:txBody>
          <a:bodyPr wrap="none" lIns="0" tIns="0" rIns="0" bIns="0" rtlCol="0" anchor="t"/>
          <a:lstStyle/>
          <a:p>
            <a:pPr algn="l" indent="0" marL="0">
              <a:lnSpc>
                <a:spcPts val="1900"/>
              </a:lnSpc>
              <a:buNone/>
            </a:pPr>
            <a:r>
              <a:rPr lang="en-US" sz="1500" dirty="0">
                <a:solidFill>
                  <a:srgbClr val="C6BFEE"/>
                </a:solidFill>
                <a:latin typeface="Prompt Medium" pitchFamily="34" charset="0"/>
                <a:ea typeface="Prompt Medium" pitchFamily="34" charset="-122"/>
                <a:cs typeface="Prompt Medium" pitchFamily="34" charset="-120"/>
              </a:rPr>
              <a:t>Data Augmentation Specifications: </a:t>
            </a:r>
            <a:endParaRPr lang="en-US" sz="1500" dirty="0"/>
          </a:p>
        </p:txBody>
      </p:sp>
      <p:sp>
        <p:nvSpPr>
          <p:cNvPr id="18" name="Text 16"/>
          <p:cNvSpPr/>
          <p:nvPr/>
        </p:nvSpPr>
        <p:spPr>
          <a:xfrm>
            <a:off x="1145381" y="6340793"/>
            <a:ext cx="12603956" cy="563880"/>
          </a:xfrm>
          <a:prstGeom prst="rect">
            <a:avLst/>
          </a:prstGeom>
          <a:noFill/>
          <a:ln/>
        </p:spPr>
        <p:txBody>
          <a:bodyPr wrap="square" lIns="0" tIns="0" rIns="0" bIns="0" rtlCol="0" anchor="t"/>
          <a:lstStyle/>
          <a:p>
            <a:pPr algn="l" indent="0" marL="0">
              <a:lnSpc>
                <a:spcPts val="2200"/>
              </a:lnSpc>
              <a:buNone/>
            </a:pPr>
            <a:r>
              <a:rPr lang="en-US" sz="1350" dirty="0">
                <a:solidFill>
                  <a:srgbClr val="DAD8E9"/>
                </a:solidFill>
                <a:latin typeface="Mukta Light" pitchFamily="34" charset="0"/>
                <a:ea typeface="Mukta Light" pitchFamily="34" charset="-122"/>
                <a:cs typeface="Mukta Light" pitchFamily="34" charset="-120"/>
              </a:rPr>
              <a:t>Each image was augmented threefold using horizontal flip, slight rotation (±5%), minor translations (±5%), brightness adjustment (±10%), and contrast variation (±10%). This strategy increases diversity without disrupting the delicate feature distributions in low-resolution images.</a:t>
            </a:r>
            <a:endParaRPr lang="en-US" sz="1350" dirty="0"/>
          </a:p>
        </p:txBody>
      </p:sp>
      <p:sp>
        <p:nvSpPr>
          <p:cNvPr id="19" name="Shape 17"/>
          <p:cNvSpPr/>
          <p:nvPr/>
        </p:nvSpPr>
        <p:spPr>
          <a:xfrm>
            <a:off x="881063" y="5567363"/>
            <a:ext cx="22860" cy="1535549"/>
          </a:xfrm>
          <a:prstGeom prst="rect">
            <a:avLst/>
          </a:prstGeom>
          <a:solidFill>
            <a:srgbClr val="A95B95"/>
          </a:solidFill>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81063" y="608171"/>
            <a:ext cx="11580257" cy="581263"/>
          </a:xfrm>
          <a:prstGeom prst="rect">
            <a:avLst/>
          </a:prstGeom>
          <a:noFill/>
          <a:ln/>
        </p:spPr>
        <p:txBody>
          <a:bodyPr wrap="none" lIns="0" tIns="0" rIns="0" bIns="0" rtlCol="0" anchor="t"/>
          <a:lstStyle/>
          <a:p>
            <a:pPr algn="l" indent="0" marL="0">
              <a:lnSpc>
                <a:spcPts val="4550"/>
              </a:lnSpc>
              <a:buNone/>
            </a:pPr>
            <a:r>
              <a:rPr lang="en-US" sz="3650" dirty="0">
                <a:solidFill>
                  <a:srgbClr val="C6BFEE"/>
                </a:solidFill>
                <a:latin typeface="Prompt Medium" pitchFamily="34" charset="0"/>
                <a:ea typeface="Prompt Medium" pitchFamily="34" charset="-122"/>
                <a:cs typeface="Prompt Medium" pitchFamily="34" charset="-120"/>
              </a:rPr>
              <a:t>Multi-Modal Feature Extraction and Representation</a:t>
            </a:r>
            <a:endParaRPr lang="en-US" sz="3650" dirty="0"/>
          </a:p>
        </p:txBody>
      </p:sp>
      <p:sp>
        <p:nvSpPr>
          <p:cNvPr id="3" name="Text 1"/>
          <p:cNvSpPr/>
          <p:nvPr/>
        </p:nvSpPr>
        <p:spPr>
          <a:xfrm>
            <a:off x="881063" y="1607939"/>
            <a:ext cx="12868275" cy="669608"/>
          </a:xfrm>
          <a:prstGeom prst="rect">
            <a:avLst/>
          </a:prstGeom>
          <a:noFill/>
          <a:ln/>
        </p:spPr>
        <p:txBody>
          <a:bodyPr wrap="square" lIns="0" tIns="0" rIns="0" bIns="0" rtlCol="0" anchor="t"/>
          <a:lstStyle/>
          <a:p>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Our approach enhances detection robustness by fusing complementary features derived from three distinct modalities: frequency domain, error level analysis (ELA), and spatial domain deep features.</a:t>
            </a:r>
            <a:endParaRPr lang="en-US" sz="1600" dirty="0"/>
          </a:p>
        </p:txBody>
      </p:sp>
      <p:pic>
        <p:nvPicPr>
          <p:cNvPr id="4"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81063" y="2512933"/>
            <a:ext cx="627817" cy="627817"/>
          </a:xfrm>
          <a:prstGeom prst="rect">
            <a:avLst/>
          </a:prstGeom>
        </p:spPr>
      </p:pic>
      <p:sp>
        <p:nvSpPr>
          <p:cNvPr id="5" name="Text 2"/>
          <p:cNvSpPr/>
          <p:nvPr/>
        </p:nvSpPr>
        <p:spPr>
          <a:xfrm>
            <a:off x="881063" y="3402330"/>
            <a:ext cx="3155752" cy="290632"/>
          </a:xfrm>
          <a:prstGeom prst="rect">
            <a:avLst/>
          </a:prstGeom>
          <a:noFill/>
          <a:ln/>
        </p:spPr>
        <p:txBody>
          <a:bodyPr wrap="none" lIns="0" tIns="0" rIns="0" bIns="0" rtlCol="0" anchor="t"/>
          <a:lstStyle/>
          <a:p>
            <a:pPr algn="l" indent="0" marL="0">
              <a:lnSpc>
                <a:spcPts val="2250"/>
              </a:lnSpc>
              <a:buNone/>
            </a:pPr>
            <a:r>
              <a:rPr lang="en-US" sz="1800" dirty="0">
                <a:solidFill>
                  <a:srgbClr val="DAD8E9"/>
                </a:solidFill>
                <a:latin typeface="Prompt Medium" pitchFamily="34" charset="0"/>
                <a:ea typeface="Prompt Medium" pitchFamily="34" charset="-122"/>
                <a:cs typeface="Prompt Medium" pitchFamily="34" charset="-120"/>
              </a:rPr>
              <a:t>Frequency Domain Features</a:t>
            </a:r>
            <a:endParaRPr lang="en-US" sz="1800" dirty="0"/>
          </a:p>
        </p:txBody>
      </p:sp>
      <p:sp>
        <p:nvSpPr>
          <p:cNvPr id="6" name="Text 3"/>
          <p:cNvSpPr/>
          <p:nvPr/>
        </p:nvSpPr>
        <p:spPr>
          <a:xfrm>
            <a:off x="881063" y="3818453"/>
            <a:ext cx="4115038" cy="2008823"/>
          </a:xfrm>
          <a:prstGeom prst="rect">
            <a:avLst/>
          </a:prstGeom>
          <a:noFill/>
          <a:ln/>
        </p:spPr>
        <p:txBody>
          <a:bodyPr wrap="square" lIns="0" tIns="0" rIns="0" bIns="0" rtlCol="0" anchor="t"/>
          <a:lstStyle/>
          <a:p>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Derived by applying Discrete Fourier Transform (DFT) to obtain magnitude and phase spectra. These features capture image frequency components that often reveal periodic or unnatural manipulation artefacts indicative of deepfakes.</a:t>
            </a:r>
            <a:endParaRPr lang="en-US" sz="1600" dirty="0"/>
          </a:p>
        </p:txBody>
      </p:sp>
      <p:pic>
        <p:nvPicPr>
          <p:cNvPr id="7"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57681" y="2512933"/>
            <a:ext cx="627817" cy="627817"/>
          </a:xfrm>
          <a:prstGeom prst="rect">
            <a:avLst/>
          </a:prstGeom>
        </p:spPr>
      </p:pic>
      <p:sp>
        <p:nvSpPr>
          <p:cNvPr id="8" name="Text 4"/>
          <p:cNvSpPr/>
          <p:nvPr/>
        </p:nvSpPr>
        <p:spPr>
          <a:xfrm>
            <a:off x="5257681" y="3402330"/>
            <a:ext cx="2904173" cy="290632"/>
          </a:xfrm>
          <a:prstGeom prst="rect">
            <a:avLst/>
          </a:prstGeom>
          <a:noFill/>
          <a:ln/>
        </p:spPr>
        <p:txBody>
          <a:bodyPr wrap="none" lIns="0" tIns="0" rIns="0" bIns="0" rtlCol="0" anchor="t"/>
          <a:lstStyle/>
          <a:p>
            <a:pPr algn="l" indent="0" marL="0">
              <a:lnSpc>
                <a:spcPts val="2250"/>
              </a:lnSpc>
              <a:buNone/>
            </a:pPr>
            <a:r>
              <a:rPr lang="en-US" sz="1800" dirty="0">
                <a:solidFill>
                  <a:srgbClr val="DAD8E9"/>
                </a:solidFill>
                <a:latin typeface="Prompt Medium" pitchFamily="34" charset="0"/>
                <a:ea typeface="Prompt Medium" pitchFamily="34" charset="-122"/>
                <a:cs typeface="Prompt Medium" pitchFamily="34" charset="-120"/>
              </a:rPr>
              <a:t>Error Level Analysis (ELA)</a:t>
            </a:r>
            <a:endParaRPr lang="en-US" sz="1800" dirty="0"/>
          </a:p>
        </p:txBody>
      </p:sp>
      <p:sp>
        <p:nvSpPr>
          <p:cNvPr id="9" name="Text 5"/>
          <p:cNvSpPr/>
          <p:nvPr/>
        </p:nvSpPr>
        <p:spPr>
          <a:xfrm>
            <a:off x="5257681" y="3818453"/>
            <a:ext cx="4115038" cy="2008823"/>
          </a:xfrm>
          <a:prstGeom prst="rect">
            <a:avLst/>
          </a:prstGeom>
          <a:noFill/>
          <a:ln/>
        </p:spPr>
        <p:txBody>
          <a:bodyPr wrap="square" lIns="0" tIns="0" rIns="0" bIns="0" rtlCol="0" anchor="t"/>
          <a:lstStyle/>
          <a:p>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Applied to highlight subtle compression inconsistencies within the image. ELA effectively exposes forgery traces that are not easily visible when viewing raw pixel data, leveraging the fact that manipulated areas are often recompressed differently.</a:t>
            </a:r>
            <a:endParaRPr lang="en-US" sz="1600" dirty="0"/>
          </a:p>
        </p:txBody>
      </p:sp>
      <p:pic>
        <p:nvPicPr>
          <p:cNvPr id="10"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34299" y="2512933"/>
            <a:ext cx="627817" cy="627817"/>
          </a:xfrm>
          <a:prstGeom prst="rect">
            <a:avLst/>
          </a:prstGeom>
        </p:spPr>
      </p:pic>
      <p:sp>
        <p:nvSpPr>
          <p:cNvPr id="11" name="Text 6"/>
          <p:cNvSpPr/>
          <p:nvPr/>
        </p:nvSpPr>
        <p:spPr>
          <a:xfrm>
            <a:off x="9634299" y="3402330"/>
            <a:ext cx="2478405" cy="290632"/>
          </a:xfrm>
          <a:prstGeom prst="rect">
            <a:avLst/>
          </a:prstGeom>
          <a:noFill/>
          <a:ln/>
        </p:spPr>
        <p:txBody>
          <a:bodyPr wrap="none" lIns="0" tIns="0" rIns="0" bIns="0" rtlCol="0" anchor="t"/>
          <a:lstStyle/>
          <a:p>
            <a:pPr algn="l" indent="0" marL="0">
              <a:lnSpc>
                <a:spcPts val="2250"/>
              </a:lnSpc>
              <a:buNone/>
            </a:pPr>
            <a:r>
              <a:rPr lang="en-US" sz="1800" dirty="0">
                <a:solidFill>
                  <a:srgbClr val="DAD8E9"/>
                </a:solidFill>
                <a:latin typeface="Prompt Medium" pitchFamily="34" charset="0"/>
                <a:ea typeface="Prompt Medium" pitchFamily="34" charset="-122"/>
                <a:cs typeface="Prompt Medium" pitchFamily="34" charset="-120"/>
              </a:rPr>
              <a:t>Spatial Deep Features</a:t>
            </a:r>
            <a:endParaRPr lang="en-US" sz="1800" dirty="0"/>
          </a:p>
        </p:txBody>
      </p:sp>
      <p:sp>
        <p:nvSpPr>
          <p:cNvPr id="12" name="Text 7"/>
          <p:cNvSpPr/>
          <p:nvPr/>
        </p:nvSpPr>
        <p:spPr>
          <a:xfrm>
            <a:off x="9634299" y="3818453"/>
            <a:ext cx="4115038" cy="1339215"/>
          </a:xfrm>
          <a:prstGeom prst="rect">
            <a:avLst/>
          </a:prstGeom>
          <a:noFill/>
          <a:ln/>
        </p:spPr>
        <p:txBody>
          <a:bodyPr wrap="square" lIns="0" tIns="0" rIns="0" bIns="0" rtlCol="0" anchor="t"/>
          <a:lstStyle/>
          <a:p>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Extracted from the EfficientNetB1 pre-trained convolutional neural network (CNN). This provides high-level semantic information and structural understanding of the image content.</a:t>
            </a:r>
            <a:endParaRPr lang="en-US" sz="1600" dirty="0"/>
          </a:p>
        </p:txBody>
      </p:sp>
      <p:sp>
        <p:nvSpPr>
          <p:cNvPr id="13" name="Shape 8"/>
          <p:cNvSpPr/>
          <p:nvPr/>
        </p:nvSpPr>
        <p:spPr>
          <a:xfrm>
            <a:off x="881063" y="6062663"/>
            <a:ext cx="12868275" cy="1558647"/>
          </a:xfrm>
          <a:prstGeom prst="roundRect">
            <a:avLst>
              <a:gd name="adj" fmla="val 5639"/>
            </a:avLst>
          </a:prstGeom>
          <a:solidFill>
            <a:srgbClr val="321A2C"/>
          </a:solidFill>
          <a:ln/>
        </p:spPr>
      </p:sp>
      <p:pic>
        <p:nvPicPr>
          <p:cNvPr id="14" name="Image 3" descr="preencoded.png">    </p:cNvPr>
          <p:cNvPicPr>
            <a:picLocks noChangeAspect="1"/>
          </p:cNvPicPr>
          <p:nvPr/>
        </p:nvPicPr>
        <p:blipFill>
          <a:blip r:embed="rId7"/>
          <a:stretch>
            <a:fillRect/>
          </a:stretch>
        </p:blipFill>
        <p:spPr>
          <a:xfrm>
            <a:off x="1090255" y="6361986"/>
            <a:ext cx="261580" cy="209193"/>
          </a:xfrm>
          <a:prstGeom prst="rect">
            <a:avLst/>
          </a:prstGeom>
        </p:spPr>
      </p:pic>
      <p:sp>
        <p:nvSpPr>
          <p:cNvPr id="15" name="Text 9"/>
          <p:cNvSpPr/>
          <p:nvPr/>
        </p:nvSpPr>
        <p:spPr>
          <a:xfrm>
            <a:off x="1561028" y="6324124"/>
            <a:ext cx="11979116" cy="1004411"/>
          </a:xfrm>
          <a:prstGeom prst="rect">
            <a:avLst/>
          </a:prstGeom>
          <a:noFill/>
          <a:ln/>
        </p:spPr>
        <p:txBody>
          <a:bodyPr wrap="square" lIns="0" tIns="0" rIns="0" bIns="0" rtlCol="0" anchor="t"/>
          <a:lstStyle/>
          <a:p>
            <a:pPr algn="l" indent="0" marL="0">
              <a:lnSpc>
                <a:spcPts val="2600"/>
              </a:lnSpc>
              <a:buNone/>
            </a:pPr>
            <a:r>
              <a:rPr lang="en-US" sz="1600" dirty="0">
                <a:solidFill>
                  <a:srgbClr val="FFFFFF"/>
                </a:solidFill>
                <a:latin typeface="Mukta Light" pitchFamily="34" charset="0"/>
                <a:ea typeface="Mukta Light" pitchFamily="34" charset="-122"/>
                <a:cs typeface="Mukta Light" pitchFamily="34" charset="-120"/>
              </a:rPr>
              <a:t>These three modalities—frequency spectra (DFT), ELA maps, and spatial embeddings—were processed through separate network branches and then fused for joint analysis. This multi-branch fusion approach leverages complementary strengths, significantly enhancing the model's ability to detect diverse deepfake artefacts across small, random-object images.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03672" y="552569"/>
            <a:ext cx="5892760" cy="362783"/>
          </a:xfrm>
          <a:prstGeom prst="rect">
            <a:avLst/>
          </a:prstGeom>
          <a:noFill/>
          <a:ln/>
        </p:spPr>
        <p:txBody>
          <a:bodyPr wrap="none" lIns="0" tIns="0" rIns="0" bIns="0" rtlCol="0" anchor="t"/>
          <a:lstStyle/>
          <a:p>
            <a:pPr algn="l" indent="0" marL="0">
              <a:lnSpc>
                <a:spcPts val="2850"/>
              </a:lnSpc>
              <a:buNone/>
            </a:pPr>
            <a:r>
              <a:rPr lang="en-US" sz="2250" dirty="0">
                <a:solidFill>
                  <a:srgbClr val="C6BFEE"/>
                </a:solidFill>
                <a:latin typeface="Prompt Medium" pitchFamily="34" charset="0"/>
                <a:ea typeface="Prompt Medium" pitchFamily="34" charset="-122"/>
                <a:cs typeface="Prompt Medium" pitchFamily="34" charset="-120"/>
              </a:rPr>
              <a:t>Model Architecture and Training Strategy</a:t>
            </a:r>
            <a:endParaRPr lang="en-US" sz="2250" dirty="0"/>
          </a:p>
        </p:txBody>
      </p:sp>
      <p:sp>
        <p:nvSpPr>
          <p:cNvPr id="3" name="Text 1"/>
          <p:cNvSpPr/>
          <p:nvPr/>
        </p:nvSpPr>
        <p:spPr>
          <a:xfrm>
            <a:off x="803672" y="1176576"/>
            <a:ext cx="13023056" cy="261104"/>
          </a:xfrm>
          <a:prstGeom prst="rect">
            <a:avLst/>
          </a:prstGeom>
          <a:noFill/>
          <a:ln/>
        </p:spPr>
        <p:txBody>
          <a:bodyPr wrap="none" lIns="0" tIns="0" rIns="0" bIns="0" rtlCol="0" anchor="t"/>
          <a:lstStyle/>
          <a:p>
            <a:pPr algn="l" indent="0" marL="0">
              <a:lnSpc>
                <a:spcPts val="2050"/>
              </a:lnSpc>
              <a:buNone/>
            </a:pPr>
            <a:r>
              <a:rPr lang="en-US" sz="1250" dirty="0">
                <a:solidFill>
                  <a:srgbClr val="DAD8E9"/>
                </a:solidFill>
                <a:latin typeface="Mukta Light" pitchFamily="34" charset="0"/>
                <a:ea typeface="Mukta Light" pitchFamily="34" charset="-122"/>
                <a:cs typeface="Mukta Light" pitchFamily="34" charset="-120"/>
              </a:rPr>
              <a:t>We engineered a robust two-branch neural network architecture specifically tailored for multi-modal feature integration in deepfake detection.</a:t>
            </a:r>
            <a:endParaRPr lang="en-US" sz="1250" dirty="0"/>
          </a:p>
        </p:txBody>
      </p:sp>
      <p:sp>
        <p:nvSpPr>
          <p:cNvPr id="4" name="Text 2"/>
          <p:cNvSpPr/>
          <p:nvPr/>
        </p:nvSpPr>
        <p:spPr>
          <a:xfrm>
            <a:off x="803672" y="1633538"/>
            <a:ext cx="13023056" cy="652939"/>
          </a:xfrm>
          <a:prstGeom prst="rect">
            <a:avLst/>
          </a:prstGeom>
          <a:noFill/>
          <a:ln/>
        </p:spPr>
        <p:txBody>
          <a:bodyPr wrap="square" lIns="0" tIns="0" rIns="0" bIns="0" rtlCol="0" anchor="t"/>
          <a:lstStyle/>
          <a:p>
            <a:pPr algn="l" indent="0" marL="0">
              <a:lnSpc>
                <a:spcPts val="1700"/>
              </a:lnSpc>
              <a:buNone/>
            </a:pPr>
            <a:r>
              <a:rPr lang="en-US" sz="1350" dirty="0">
                <a:solidFill>
                  <a:srgbClr val="C6BFEE"/>
                </a:solidFill>
                <a:latin typeface="Prompt Medium" pitchFamily="34" charset="0"/>
                <a:ea typeface="Prompt Medium" pitchFamily="34" charset="-122"/>
                <a:cs typeface="Prompt Medium" pitchFamily="34" charset="-120"/>
              </a:rPr>
              <a:t>The proposed model follows a two-branch hybrid architecture combining spatial and frequency-domain features for robust classification. The Spatial Branch uses a frozen EfficientNetB1 backbone to process 224×224 RGB images, followed by dense layers with ReLU activation, dropout, batch normalization, and L2 regularization. </a:t>
            </a:r>
            <a:endParaRPr lang="en-US" sz="1350" dirty="0"/>
          </a:p>
        </p:txBody>
      </p:sp>
      <p:pic>
        <p:nvPicPr>
          <p:cNvPr id="5" name="Image 0" descr="preencoded.png">    </p:cNvPr>
          <p:cNvPicPr>
            <a:picLocks noChangeAspect="1"/>
          </p:cNvPicPr>
          <p:nvPr/>
        </p:nvPicPr>
        <p:blipFill>
          <a:blip r:embed="rId1"/>
          <a:stretch>
            <a:fillRect/>
          </a:stretch>
        </p:blipFill>
        <p:spPr>
          <a:xfrm>
            <a:off x="1821894" y="2629257"/>
            <a:ext cx="2848094" cy="4272082"/>
          </a:xfrm>
          <a:prstGeom prst="rect">
            <a:avLst/>
          </a:prstGeom>
        </p:spPr>
      </p:pic>
      <p:sp>
        <p:nvSpPr>
          <p:cNvPr id="6" name="Text 3"/>
          <p:cNvSpPr/>
          <p:nvPr/>
        </p:nvSpPr>
        <p:spPr>
          <a:xfrm>
            <a:off x="6014442" y="2599849"/>
            <a:ext cx="7819787" cy="208955"/>
          </a:xfrm>
          <a:prstGeom prst="rect">
            <a:avLst/>
          </a:prstGeom>
          <a:noFill/>
          <a:ln/>
        </p:spPr>
        <p:txBody>
          <a:bodyPr wrap="none" lIns="0" tIns="0" rIns="0" bIns="0" rtlCol="0" anchor="t"/>
          <a:lstStyle/>
          <a:p>
            <a:pPr algn="l" indent="0" marL="0">
              <a:lnSpc>
                <a:spcPts val="1600"/>
              </a:lnSpc>
              <a:buNone/>
            </a:pPr>
            <a:endParaRPr lang="en-US" sz="1000" dirty="0"/>
          </a:p>
        </p:txBody>
      </p:sp>
      <p:sp>
        <p:nvSpPr>
          <p:cNvPr id="7" name="Text 4"/>
          <p:cNvSpPr/>
          <p:nvPr/>
        </p:nvSpPr>
        <p:spPr>
          <a:xfrm>
            <a:off x="6014442" y="2939415"/>
            <a:ext cx="7819787" cy="1088231"/>
          </a:xfrm>
          <a:prstGeom prst="rect">
            <a:avLst/>
          </a:prstGeom>
          <a:noFill/>
          <a:ln/>
        </p:spPr>
        <p:txBody>
          <a:bodyPr wrap="square" lIns="0" tIns="0" rIns="0" bIns="0" rtlCol="0" anchor="t"/>
          <a:lstStyle/>
          <a:p>
            <a:pPr algn="l" indent="0" marL="0">
              <a:lnSpc>
                <a:spcPts val="1700"/>
              </a:lnSpc>
              <a:buNone/>
            </a:pPr>
            <a:r>
              <a:rPr lang="en-US" sz="1350" dirty="0">
                <a:solidFill>
                  <a:srgbClr val="C6BFEE"/>
                </a:solidFill>
                <a:latin typeface="Prompt Medium" pitchFamily="34" charset="0"/>
                <a:ea typeface="Prompt Medium" pitchFamily="34" charset="-122"/>
                <a:cs typeface="Prompt Medium" pitchFamily="34" charset="-120"/>
              </a:rPr>
              <a:t>The Frequency/ELA Branch handles 32×32 magnitude, phase, and ELA inputs using a custom CNN with convolution, max pooling, batch normalization, and dropout layers. Outputs from both branches are concatenated, passed through a GaussianNoise layer for regularization, and further refined by dense layers before a final sigmoid layer performs binary classification.</a:t>
            </a:r>
            <a:endParaRPr lang="en-US" sz="1350" dirty="0"/>
          </a:p>
        </p:txBody>
      </p:sp>
      <p:sp>
        <p:nvSpPr>
          <p:cNvPr id="8" name="Text 5"/>
          <p:cNvSpPr/>
          <p:nvPr/>
        </p:nvSpPr>
        <p:spPr>
          <a:xfrm>
            <a:off x="6014442" y="4158258"/>
            <a:ext cx="7819787" cy="208955"/>
          </a:xfrm>
          <a:prstGeom prst="rect">
            <a:avLst/>
          </a:prstGeom>
          <a:noFill/>
          <a:ln/>
        </p:spPr>
        <p:txBody>
          <a:bodyPr wrap="none" lIns="0" tIns="0" rIns="0" bIns="0" rtlCol="0" anchor="t"/>
          <a:lstStyle/>
          <a:p>
            <a:pPr algn="l" indent="0" marL="0">
              <a:lnSpc>
                <a:spcPts val="1600"/>
              </a:lnSpc>
              <a:buNone/>
            </a:pPr>
            <a:endParaRPr lang="en-US" sz="1000" dirty="0"/>
          </a:p>
        </p:txBody>
      </p:sp>
      <p:sp>
        <p:nvSpPr>
          <p:cNvPr id="9" name="Text 6"/>
          <p:cNvSpPr/>
          <p:nvPr/>
        </p:nvSpPr>
        <p:spPr>
          <a:xfrm>
            <a:off x="6014442" y="4497824"/>
            <a:ext cx="3418761" cy="217646"/>
          </a:xfrm>
          <a:prstGeom prst="rect">
            <a:avLst/>
          </a:prstGeom>
          <a:noFill/>
          <a:ln/>
        </p:spPr>
        <p:txBody>
          <a:bodyPr wrap="none" lIns="0" tIns="0" rIns="0" bIns="0" rtlCol="0" anchor="t"/>
          <a:lstStyle/>
          <a:p>
            <a:pPr algn="l" indent="0" marL="0">
              <a:lnSpc>
                <a:spcPts val="1700"/>
              </a:lnSpc>
              <a:buNone/>
            </a:pPr>
            <a:r>
              <a:rPr lang="en-US" sz="1350" dirty="0">
                <a:solidFill>
                  <a:srgbClr val="C6BFEE"/>
                </a:solidFill>
                <a:latin typeface="Prompt Medium" pitchFamily="34" charset="0"/>
                <a:ea typeface="Prompt Medium" pitchFamily="34" charset="-122"/>
                <a:cs typeface="Prompt Medium" pitchFamily="34" charset="-120"/>
              </a:rPr>
              <a:t>Key Hyperparameters and Optimisation:</a:t>
            </a:r>
            <a:endParaRPr lang="en-US" sz="1350" dirty="0"/>
          </a:p>
        </p:txBody>
      </p:sp>
      <p:sp>
        <p:nvSpPr>
          <p:cNvPr id="10" name="Text 7"/>
          <p:cNvSpPr/>
          <p:nvPr/>
        </p:nvSpPr>
        <p:spPr>
          <a:xfrm>
            <a:off x="6014442" y="4767620"/>
            <a:ext cx="7819787" cy="362664"/>
          </a:xfrm>
          <a:prstGeom prst="rect">
            <a:avLst/>
          </a:prstGeom>
          <a:noFill/>
          <a:ln/>
        </p:spPr>
        <p:txBody>
          <a:bodyPr wrap="square" lIns="0" tIns="0" rIns="0" bIns="0" rtlCol="0" anchor="t"/>
          <a:lstStyle/>
          <a:p>
            <a:pPr algn="l" indent="0" marL="0">
              <a:lnSpc>
                <a:spcPts val="1400"/>
              </a:lnSpc>
              <a:buNone/>
            </a:pPr>
            <a:r>
              <a:rPr lang="en-US" sz="1100" dirty="0">
                <a:solidFill>
                  <a:srgbClr val="C6BFEE"/>
                </a:solidFill>
                <a:latin typeface="Prompt Medium" pitchFamily="34" charset="0"/>
                <a:ea typeface="Prompt Medium" pitchFamily="34" charset="-122"/>
                <a:cs typeface="Prompt Medium" pitchFamily="34" charset="-120"/>
              </a:rPr>
              <a:t>1. </a:t>
            </a:r>
            <a:pPr algn="l" indent="0" marL="0">
              <a:lnSpc>
                <a:spcPts val="1400"/>
              </a:lnSpc>
              <a:buNone/>
            </a:pPr>
            <a:r>
              <a:rPr lang="en-US" sz="1100" dirty="0">
                <a:solidFill>
                  <a:srgbClr val="DAD8E9"/>
                </a:solidFill>
                <a:latin typeface="Prompt Medium" pitchFamily="34" charset="0"/>
                <a:ea typeface="Prompt Medium" pitchFamily="34" charset="-122"/>
                <a:cs typeface="Prompt Medium" pitchFamily="34" charset="-120"/>
              </a:rPr>
              <a:t>Hyperparameters were meticulously optimised using Keras Tuner to ensure peak performance and stability:</a:t>
            </a:r>
            <a:endParaRPr lang="en-US" sz="1100" dirty="0"/>
          </a:p>
        </p:txBody>
      </p:sp>
      <p:sp>
        <p:nvSpPr>
          <p:cNvPr id="11" name="Text 8"/>
          <p:cNvSpPr/>
          <p:nvPr/>
        </p:nvSpPr>
        <p:spPr>
          <a:xfrm>
            <a:off x="6014442" y="5182433"/>
            <a:ext cx="6345317" cy="181332"/>
          </a:xfrm>
          <a:prstGeom prst="rect">
            <a:avLst/>
          </a:prstGeom>
          <a:noFill/>
          <a:ln/>
        </p:spPr>
        <p:txBody>
          <a:bodyPr wrap="none" lIns="0" tIns="0" rIns="0" bIns="0" rtlCol="0" anchor="t"/>
          <a:lstStyle/>
          <a:p>
            <a:pPr algn="l" indent="0" marL="0">
              <a:lnSpc>
                <a:spcPts val="1400"/>
              </a:lnSpc>
              <a:buNone/>
            </a:pPr>
            <a:r>
              <a:rPr lang="en-US" sz="1100" dirty="0">
                <a:solidFill>
                  <a:srgbClr val="DAD8E9"/>
                </a:solidFill>
                <a:latin typeface="Prompt Medium" pitchFamily="34" charset="0"/>
                <a:ea typeface="Prompt Medium" pitchFamily="34" charset="-122"/>
                <a:cs typeface="Prompt Medium" pitchFamily="34" charset="-120"/>
              </a:rPr>
              <a:t>2. Regularisation: Dropout (0.3 and 0.4), L2 Regularisation (0.01), Gaussian Noise std (0.2).</a:t>
            </a:r>
            <a:endParaRPr lang="en-US" sz="1100" dirty="0"/>
          </a:p>
        </p:txBody>
      </p:sp>
      <p:sp>
        <p:nvSpPr>
          <p:cNvPr id="12" name="Text 9"/>
          <p:cNvSpPr/>
          <p:nvPr/>
        </p:nvSpPr>
        <p:spPr>
          <a:xfrm>
            <a:off x="6014442" y="5415915"/>
            <a:ext cx="7819787" cy="362664"/>
          </a:xfrm>
          <a:prstGeom prst="rect">
            <a:avLst/>
          </a:prstGeom>
          <a:noFill/>
          <a:ln/>
        </p:spPr>
        <p:txBody>
          <a:bodyPr wrap="square" lIns="0" tIns="0" rIns="0" bIns="0" rtlCol="0" anchor="t"/>
          <a:lstStyle/>
          <a:p>
            <a:pPr algn="l" indent="0" marL="0">
              <a:lnSpc>
                <a:spcPts val="1400"/>
              </a:lnSpc>
              <a:buNone/>
            </a:pPr>
            <a:r>
              <a:rPr lang="en-US" sz="1100" dirty="0">
                <a:solidFill>
                  <a:srgbClr val="DAD8E9"/>
                </a:solidFill>
                <a:latin typeface="Prompt Medium" pitchFamily="34" charset="0"/>
                <a:ea typeface="Prompt Medium" pitchFamily="34" charset="-122"/>
                <a:cs typeface="Prompt Medium" pitchFamily="34" charset="-120"/>
              </a:rPr>
              <a:t>3. Loss Function: Binary Cross-Entropy with Label Smoothing (0.05) to discourage over-confidence in predictions and improve generalization.</a:t>
            </a:r>
            <a:endParaRPr lang="en-US" sz="1100" dirty="0"/>
          </a:p>
        </p:txBody>
      </p:sp>
      <p:sp>
        <p:nvSpPr>
          <p:cNvPr id="13" name="Text 10"/>
          <p:cNvSpPr/>
          <p:nvPr/>
        </p:nvSpPr>
        <p:spPr>
          <a:xfrm>
            <a:off x="6014442" y="5830729"/>
            <a:ext cx="5116711" cy="181332"/>
          </a:xfrm>
          <a:prstGeom prst="rect">
            <a:avLst/>
          </a:prstGeom>
          <a:noFill/>
          <a:ln/>
        </p:spPr>
        <p:txBody>
          <a:bodyPr wrap="none" lIns="0" tIns="0" rIns="0" bIns="0" rtlCol="0" anchor="t"/>
          <a:lstStyle/>
          <a:p>
            <a:pPr algn="l" indent="0" marL="0">
              <a:lnSpc>
                <a:spcPts val="1400"/>
              </a:lnSpc>
              <a:buNone/>
            </a:pPr>
            <a:r>
              <a:rPr lang="en-US" sz="1100" dirty="0">
                <a:solidFill>
                  <a:srgbClr val="DAD8E9"/>
                </a:solidFill>
                <a:latin typeface="Prompt Medium" pitchFamily="34" charset="0"/>
                <a:ea typeface="Prompt Medium" pitchFamily="34" charset="-122"/>
                <a:cs typeface="Prompt Medium" pitchFamily="34" charset="-120"/>
              </a:rPr>
              <a:t>4. Learning Rate: Optimized to a precise 0.0001 for stable convergence.</a:t>
            </a:r>
            <a:endParaRPr lang="en-US" sz="1100" dirty="0"/>
          </a:p>
        </p:txBody>
      </p:sp>
      <p:sp>
        <p:nvSpPr>
          <p:cNvPr id="14" name="Text 11"/>
          <p:cNvSpPr/>
          <p:nvPr/>
        </p:nvSpPr>
        <p:spPr>
          <a:xfrm>
            <a:off x="803672" y="7244120"/>
            <a:ext cx="13023056" cy="435293"/>
          </a:xfrm>
          <a:prstGeom prst="rect">
            <a:avLst/>
          </a:prstGeom>
          <a:noFill/>
          <a:ln/>
        </p:spPr>
        <p:txBody>
          <a:bodyPr wrap="square" lIns="0" tIns="0" rIns="0" bIns="0" rtlCol="0" anchor="t"/>
          <a:lstStyle/>
          <a:p>
            <a:pPr algn="l" indent="0" marL="0">
              <a:lnSpc>
                <a:spcPts val="1700"/>
              </a:lnSpc>
              <a:buNone/>
            </a:pPr>
            <a:r>
              <a:rPr lang="en-US" sz="1350" dirty="0">
                <a:solidFill>
                  <a:srgbClr val="C6BFEE"/>
                </a:solidFill>
                <a:latin typeface="Prompt Medium" pitchFamily="34" charset="0"/>
                <a:ea typeface="Prompt Medium" pitchFamily="34" charset="-122"/>
                <a:cs typeface="Prompt Medium" pitchFamily="34" charset="-120"/>
              </a:rPr>
              <a:t>The model was trained using the Adam optimizer, incorporating early stopping based on validation loss and a dedicated validation split to effectively mitigate overfitting.</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81063" y="870347"/>
            <a:ext cx="12571095" cy="458986"/>
          </a:xfrm>
          <a:prstGeom prst="rect">
            <a:avLst/>
          </a:prstGeom>
          <a:noFill/>
          <a:ln/>
        </p:spPr>
        <p:txBody>
          <a:bodyPr wrap="none" lIns="0" tIns="0" rIns="0" bIns="0" rtlCol="0" anchor="t"/>
          <a:lstStyle/>
          <a:p>
            <a:pPr algn="l" indent="0" marL="0">
              <a:lnSpc>
                <a:spcPts val="3600"/>
              </a:lnSpc>
              <a:buNone/>
            </a:pPr>
            <a:r>
              <a:rPr lang="en-US" sz="2850" dirty="0">
                <a:solidFill>
                  <a:srgbClr val="C6BFEE"/>
                </a:solidFill>
                <a:latin typeface="Prompt Medium" pitchFamily="34" charset="0"/>
                <a:ea typeface="Prompt Medium" pitchFamily="34" charset="-122"/>
                <a:cs typeface="Prompt Medium" pitchFamily="34" charset="-120"/>
              </a:rPr>
              <a:t>Reasoning behind the chosen approach: Hybrid Detection Framework</a:t>
            </a:r>
            <a:endParaRPr lang="en-US" sz="2850" dirty="0"/>
          </a:p>
        </p:txBody>
      </p:sp>
      <p:sp>
        <p:nvSpPr>
          <p:cNvPr id="3" name="Text 1"/>
          <p:cNvSpPr/>
          <p:nvPr/>
        </p:nvSpPr>
        <p:spPr>
          <a:xfrm>
            <a:off x="881063" y="1659731"/>
            <a:ext cx="12868275" cy="264319"/>
          </a:xfrm>
          <a:prstGeom prst="rect">
            <a:avLst/>
          </a:prstGeom>
          <a:noFill/>
          <a:ln/>
        </p:spPr>
        <p:txBody>
          <a:bodyPr wrap="none" lIns="0" tIns="0" rIns="0" bIns="0" rtlCol="0" anchor="t"/>
          <a:lstStyle/>
          <a:p>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Our choice of a multi-modal detection framework is based on the inherent limitations and identifiable signatures of deepfake generation processes.</a:t>
            </a:r>
            <a:endParaRPr lang="en-US" sz="1300" dirty="0"/>
          </a:p>
        </p:txBody>
      </p:sp>
      <p:sp>
        <p:nvSpPr>
          <p:cNvPr id="4" name="Text 2"/>
          <p:cNvSpPr/>
          <p:nvPr/>
        </p:nvSpPr>
        <p:spPr>
          <a:xfrm>
            <a:off x="881063" y="2275046"/>
            <a:ext cx="4356021" cy="275273"/>
          </a:xfrm>
          <a:prstGeom prst="rect">
            <a:avLst/>
          </a:prstGeom>
          <a:noFill/>
          <a:ln/>
        </p:spPr>
        <p:txBody>
          <a:bodyPr wrap="none" lIns="0" tIns="0" rIns="0" bIns="0" rtlCol="0" anchor="t"/>
          <a:lstStyle/>
          <a:p>
            <a:pPr algn="l" indent="0" marL="0">
              <a:lnSpc>
                <a:spcPts val="2150"/>
              </a:lnSpc>
              <a:buNone/>
            </a:pPr>
            <a:r>
              <a:rPr lang="en-US" sz="1700" dirty="0">
                <a:solidFill>
                  <a:srgbClr val="C6BFEE"/>
                </a:solidFill>
                <a:latin typeface="Prompt Medium" pitchFamily="34" charset="0"/>
                <a:ea typeface="Prompt Medium" pitchFamily="34" charset="-122"/>
                <a:cs typeface="Prompt Medium" pitchFamily="34" charset="-120"/>
              </a:rPr>
              <a:t>Exploiting Frequency Domain Anomalies</a:t>
            </a:r>
            <a:endParaRPr lang="en-US" sz="1700" dirty="0"/>
          </a:p>
        </p:txBody>
      </p:sp>
      <p:sp>
        <p:nvSpPr>
          <p:cNvPr id="5" name="Text 3"/>
          <p:cNvSpPr/>
          <p:nvPr/>
        </p:nvSpPr>
        <p:spPr>
          <a:xfrm>
            <a:off x="881063" y="2715458"/>
            <a:ext cx="6232684" cy="1321594"/>
          </a:xfrm>
          <a:prstGeom prst="rect">
            <a:avLst/>
          </a:prstGeom>
          <a:noFill/>
          <a:ln/>
        </p:spPr>
        <p:txBody>
          <a:bodyPr wrap="square" lIns="0" tIns="0" rIns="0" bIns="0" rtlCol="0" anchor="t"/>
          <a:lstStyle/>
          <a:p>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AI-generated images frequently exhibit anomalies in their frequency distributions, such as uneven or unrealistically smooth spectral patterns. The Discrete Fourier Transform (DFT) is highly effective at isolating these issues by extracting magnitude and phase spectra. This allows us to target artefacts invisible to the human eye, which are often overlooked by purely spatial models.</a:t>
            </a:r>
            <a:endParaRPr lang="en-US" sz="1300" dirty="0"/>
          </a:p>
        </p:txBody>
      </p:sp>
      <p:pic>
        <p:nvPicPr>
          <p:cNvPr id="6" name="Image 0" descr="preencoded.png">    </p:cNvPr>
          <p:cNvPicPr>
            <a:picLocks noChangeAspect="1"/>
          </p:cNvPicPr>
          <p:nvPr/>
        </p:nvPicPr>
        <p:blipFill>
          <a:blip r:embed="rId1"/>
          <a:stretch>
            <a:fillRect/>
          </a:stretch>
        </p:blipFill>
        <p:spPr>
          <a:xfrm>
            <a:off x="881063" y="4222909"/>
            <a:ext cx="4674513" cy="2542818"/>
          </a:xfrm>
          <a:prstGeom prst="rect">
            <a:avLst/>
          </a:prstGeom>
        </p:spPr>
      </p:pic>
      <p:sp>
        <p:nvSpPr>
          <p:cNvPr id="7" name="Shape 4"/>
          <p:cNvSpPr/>
          <p:nvPr/>
        </p:nvSpPr>
        <p:spPr>
          <a:xfrm>
            <a:off x="7524274" y="2295763"/>
            <a:ext cx="6232684" cy="1533049"/>
          </a:xfrm>
          <a:prstGeom prst="roundRect">
            <a:avLst>
              <a:gd name="adj" fmla="val 25866"/>
            </a:avLst>
          </a:prstGeom>
          <a:solidFill>
            <a:srgbClr val="542C49"/>
          </a:solidFill>
          <a:ln w="7620">
            <a:solidFill>
              <a:srgbClr val="6D4562"/>
            </a:solidFill>
            <a:prstDash val="solid"/>
          </a:ln>
        </p:spPr>
      </p:sp>
      <p:sp>
        <p:nvSpPr>
          <p:cNvPr id="8" name="Text 5"/>
          <p:cNvSpPr/>
          <p:nvPr/>
        </p:nvSpPr>
        <p:spPr>
          <a:xfrm>
            <a:off x="7697033" y="2468523"/>
            <a:ext cx="3051572" cy="229433"/>
          </a:xfrm>
          <a:prstGeom prst="rect">
            <a:avLst/>
          </a:prstGeom>
          <a:noFill/>
          <a:ln/>
        </p:spPr>
        <p:txBody>
          <a:bodyPr wrap="none" lIns="0" tIns="0" rIns="0" bIns="0" rtlCol="0" anchor="t"/>
          <a:lstStyle/>
          <a:p>
            <a:pPr algn="l" indent="0" marL="0">
              <a:lnSpc>
                <a:spcPts val="1800"/>
              </a:lnSpc>
              <a:buNone/>
            </a:pPr>
            <a:r>
              <a:rPr lang="en-US" sz="1400" dirty="0">
                <a:solidFill>
                  <a:srgbClr val="DAD8E9"/>
                </a:solidFill>
                <a:latin typeface="Prompt Medium" pitchFamily="34" charset="0"/>
                <a:ea typeface="Prompt Medium" pitchFamily="34" charset="-122"/>
                <a:cs typeface="Prompt Medium" pitchFamily="34" charset="-120"/>
              </a:rPr>
              <a:t>Robustness Across Artefact Types</a:t>
            </a:r>
            <a:endParaRPr lang="en-US" sz="1400" dirty="0"/>
          </a:p>
        </p:txBody>
      </p:sp>
      <p:sp>
        <p:nvSpPr>
          <p:cNvPr id="9" name="Text 6"/>
          <p:cNvSpPr/>
          <p:nvPr/>
        </p:nvSpPr>
        <p:spPr>
          <a:xfrm>
            <a:off x="7697033" y="2863096"/>
            <a:ext cx="5887164" cy="792956"/>
          </a:xfrm>
          <a:prstGeom prst="rect">
            <a:avLst/>
          </a:prstGeom>
          <a:noFill/>
          <a:ln/>
        </p:spPr>
        <p:txBody>
          <a:bodyPr wrap="square" lIns="0" tIns="0" rIns="0" bIns="0" rtlCol="0" anchor="t"/>
          <a:lstStyle/>
          <a:p>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The combined approach ensures high resilience against diverse deepfake artefacts, whether they manifest as subtle textural inconsistencies (ELA/Frequency) or high-level semantic flaws (Spatial).</a:t>
            </a:r>
            <a:endParaRPr lang="en-US" sz="1300" dirty="0"/>
          </a:p>
        </p:txBody>
      </p:sp>
      <p:sp>
        <p:nvSpPr>
          <p:cNvPr id="10" name="Shape 7"/>
          <p:cNvSpPr/>
          <p:nvPr/>
        </p:nvSpPr>
        <p:spPr>
          <a:xfrm>
            <a:off x="7524274" y="3993952"/>
            <a:ext cx="6232684" cy="1533049"/>
          </a:xfrm>
          <a:prstGeom prst="roundRect">
            <a:avLst>
              <a:gd name="adj" fmla="val 25866"/>
            </a:avLst>
          </a:prstGeom>
          <a:solidFill>
            <a:srgbClr val="542C49"/>
          </a:solidFill>
          <a:ln w="7620">
            <a:solidFill>
              <a:srgbClr val="6D4562"/>
            </a:solidFill>
            <a:prstDash val="solid"/>
          </a:ln>
        </p:spPr>
      </p:sp>
      <p:sp>
        <p:nvSpPr>
          <p:cNvPr id="11" name="Text 8"/>
          <p:cNvSpPr/>
          <p:nvPr/>
        </p:nvSpPr>
        <p:spPr>
          <a:xfrm>
            <a:off x="7697033" y="4166711"/>
            <a:ext cx="2654141" cy="229433"/>
          </a:xfrm>
          <a:prstGeom prst="rect">
            <a:avLst/>
          </a:prstGeom>
          <a:noFill/>
          <a:ln/>
        </p:spPr>
        <p:txBody>
          <a:bodyPr wrap="none" lIns="0" tIns="0" rIns="0" bIns="0" rtlCol="0" anchor="t"/>
          <a:lstStyle/>
          <a:p>
            <a:pPr algn="l" indent="0" marL="0">
              <a:lnSpc>
                <a:spcPts val="1800"/>
              </a:lnSpc>
              <a:buNone/>
            </a:pPr>
            <a:r>
              <a:rPr lang="en-US" sz="1400" dirty="0">
                <a:solidFill>
                  <a:srgbClr val="DAD8E9"/>
                </a:solidFill>
                <a:latin typeface="Prompt Medium" pitchFamily="34" charset="0"/>
                <a:ea typeface="Prompt Medium" pitchFamily="34" charset="-122"/>
                <a:cs typeface="Prompt Medium" pitchFamily="34" charset="-120"/>
              </a:rPr>
              <a:t>Optimised for Low Resolution</a:t>
            </a:r>
            <a:endParaRPr lang="en-US" sz="1400" dirty="0"/>
          </a:p>
        </p:txBody>
      </p:sp>
      <p:sp>
        <p:nvSpPr>
          <p:cNvPr id="12" name="Text 9"/>
          <p:cNvSpPr/>
          <p:nvPr/>
        </p:nvSpPr>
        <p:spPr>
          <a:xfrm>
            <a:off x="7697033" y="4561284"/>
            <a:ext cx="5887164" cy="792956"/>
          </a:xfrm>
          <a:prstGeom prst="rect">
            <a:avLst/>
          </a:prstGeom>
          <a:noFill/>
          <a:ln/>
        </p:spPr>
        <p:txBody>
          <a:bodyPr wrap="square" lIns="0" tIns="0" rIns="0" bIns="0" rtlCol="0" anchor="t"/>
          <a:lstStyle/>
          <a:p>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By maintaining the original 32x32 resolution for the frequency branch, we preserve the critical low-level detail essential for detecting subtle manipulations in constrained inputs.</a:t>
            </a:r>
            <a:endParaRPr lang="en-US" sz="1300" dirty="0"/>
          </a:p>
        </p:txBody>
      </p:sp>
      <p:sp>
        <p:nvSpPr>
          <p:cNvPr id="13" name="Text 10"/>
          <p:cNvSpPr/>
          <p:nvPr/>
        </p:nvSpPr>
        <p:spPr>
          <a:xfrm>
            <a:off x="7524274" y="5712857"/>
            <a:ext cx="4021217" cy="275273"/>
          </a:xfrm>
          <a:prstGeom prst="rect">
            <a:avLst/>
          </a:prstGeom>
          <a:noFill/>
          <a:ln/>
        </p:spPr>
        <p:txBody>
          <a:bodyPr wrap="none" lIns="0" tIns="0" rIns="0" bIns="0" rtlCol="0" anchor="t"/>
          <a:lstStyle/>
          <a:p>
            <a:pPr algn="l" indent="0" marL="0">
              <a:lnSpc>
                <a:spcPts val="2150"/>
              </a:lnSpc>
              <a:buNone/>
            </a:pPr>
            <a:r>
              <a:rPr lang="en-US" sz="1700" dirty="0">
                <a:solidFill>
                  <a:srgbClr val="C6BFEE"/>
                </a:solidFill>
                <a:latin typeface="Prompt Medium" pitchFamily="34" charset="0"/>
                <a:ea typeface="Prompt Medium" pitchFamily="34" charset="-122"/>
                <a:cs typeface="Prompt Medium" pitchFamily="34" charset="-120"/>
              </a:rPr>
              <a:t>Complementing with Spatial Features</a:t>
            </a:r>
            <a:endParaRPr lang="en-US" sz="1700" dirty="0"/>
          </a:p>
        </p:txBody>
      </p:sp>
      <p:sp>
        <p:nvSpPr>
          <p:cNvPr id="14" name="Text 11"/>
          <p:cNvSpPr/>
          <p:nvPr/>
        </p:nvSpPr>
        <p:spPr>
          <a:xfrm>
            <a:off x="7524274" y="6153269"/>
            <a:ext cx="6232684" cy="1057275"/>
          </a:xfrm>
          <a:prstGeom prst="rect">
            <a:avLst/>
          </a:prstGeom>
          <a:noFill/>
          <a:ln/>
        </p:spPr>
        <p:txBody>
          <a:bodyPr wrap="square" lIns="0" tIns="0" rIns="0" bIns="0" rtlCol="0" anchor="t"/>
          <a:lstStyle/>
          <a:p>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While frequency is key, image manipulations also affect spatial structure. Leveraging EfficientNetB1 ensures the model captures semantic and structural information, providing context for the frequency analysis. The integration of ELA adds a vital layer of protection against compression-based forgery methods.</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81063" y="731996"/>
            <a:ext cx="12477274" cy="520065"/>
          </a:xfrm>
          <a:prstGeom prst="rect">
            <a:avLst/>
          </a:prstGeom>
          <a:noFill/>
          <a:ln/>
        </p:spPr>
        <p:txBody>
          <a:bodyPr wrap="none" lIns="0" tIns="0" rIns="0" bIns="0" rtlCol="0" anchor="t"/>
          <a:lstStyle/>
          <a:p>
            <a:pPr algn="l" indent="0" marL="0">
              <a:lnSpc>
                <a:spcPts val="4050"/>
              </a:lnSpc>
              <a:buNone/>
            </a:pPr>
            <a:r>
              <a:rPr lang="en-US" sz="3250" dirty="0">
                <a:solidFill>
                  <a:srgbClr val="C6BFEE"/>
                </a:solidFill>
                <a:latin typeface="Prompt Medium" pitchFamily="34" charset="0"/>
                <a:ea typeface="Prompt Medium" pitchFamily="34" charset="-122"/>
                <a:cs typeface="Prompt Medium" pitchFamily="34" charset="-120"/>
              </a:rPr>
              <a:t>Overcoming Challenges in Low-Resolution Deepfake Analysis</a:t>
            </a:r>
            <a:endParaRPr lang="en-US" sz="3250" dirty="0"/>
          </a:p>
        </p:txBody>
      </p:sp>
      <p:sp>
        <p:nvSpPr>
          <p:cNvPr id="3" name="Text 1"/>
          <p:cNvSpPr/>
          <p:nvPr/>
        </p:nvSpPr>
        <p:spPr>
          <a:xfrm>
            <a:off x="881063" y="1626513"/>
            <a:ext cx="12868275" cy="599123"/>
          </a:xfrm>
          <a:prstGeom prst="rect">
            <a:avLst/>
          </a:prstGeom>
          <a:noFill/>
          <a:ln/>
        </p:spPr>
        <p:txBody>
          <a:bodyPr wrap="squar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The process of training a robust deepfake detector on a low-resolution dataset presented distinct technical hurdles, primarily concerning feature preservation and model generalisation.</a:t>
            </a:r>
            <a:endParaRPr lang="en-US" sz="1450" dirty="0"/>
          </a:p>
        </p:txBody>
      </p:sp>
      <p:sp>
        <p:nvSpPr>
          <p:cNvPr id="4" name="Shape 2"/>
          <p:cNvSpPr/>
          <p:nvPr/>
        </p:nvSpPr>
        <p:spPr>
          <a:xfrm>
            <a:off x="1161931" y="3185279"/>
            <a:ext cx="3883581" cy="187166"/>
          </a:xfrm>
          <a:prstGeom prst="roundRect">
            <a:avLst>
              <a:gd name="adj" fmla="val 42019"/>
            </a:avLst>
          </a:prstGeom>
          <a:solidFill>
            <a:srgbClr val="542C49"/>
          </a:solidFill>
          <a:ln w="7620">
            <a:solidFill>
              <a:srgbClr val="6D4562"/>
            </a:solidFill>
            <a:prstDash val="solid"/>
          </a:ln>
        </p:spPr>
      </p:sp>
      <p:sp>
        <p:nvSpPr>
          <p:cNvPr id="5" name="Shape 3"/>
          <p:cNvSpPr/>
          <p:nvPr/>
        </p:nvSpPr>
        <p:spPr>
          <a:xfrm>
            <a:off x="881063" y="2997994"/>
            <a:ext cx="561737" cy="561737"/>
          </a:xfrm>
          <a:prstGeom prst="roundRect">
            <a:avLst>
              <a:gd name="adj" fmla="val 81390"/>
            </a:avLst>
          </a:prstGeom>
          <a:solidFill>
            <a:srgbClr val="542C49"/>
          </a:solidFill>
          <a:ln w="7620">
            <a:solidFill>
              <a:srgbClr val="6D4562"/>
            </a:solidFill>
            <a:prstDash val="solid"/>
          </a:ln>
        </p:spPr>
      </p:sp>
      <p:pic>
        <p:nvPicPr>
          <p:cNvPr id="6"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021437" y="3138368"/>
            <a:ext cx="280868" cy="280868"/>
          </a:xfrm>
          <a:prstGeom prst="rect">
            <a:avLst/>
          </a:prstGeom>
        </p:spPr>
      </p:pic>
      <p:sp>
        <p:nvSpPr>
          <p:cNvPr id="7" name="Text 4"/>
          <p:cNvSpPr/>
          <p:nvPr/>
        </p:nvSpPr>
        <p:spPr>
          <a:xfrm>
            <a:off x="1068229" y="3746897"/>
            <a:ext cx="3790236" cy="624126"/>
          </a:xfrm>
          <a:prstGeom prst="rect">
            <a:avLst/>
          </a:prstGeom>
          <a:noFill/>
          <a:ln/>
        </p:spPr>
        <p:txBody>
          <a:bodyPr wrap="square" lIns="0" tIns="0" rIns="0" bIns="0" rtlCol="0" anchor="t"/>
          <a:lstStyle/>
          <a:p>
            <a:pPr algn="l" indent="0" marL="0">
              <a:lnSpc>
                <a:spcPts val="2450"/>
              </a:lnSpc>
              <a:buNone/>
            </a:pPr>
            <a:r>
              <a:rPr lang="en-US" sz="1950" dirty="0">
                <a:solidFill>
                  <a:srgbClr val="DAD8E9"/>
                </a:solidFill>
                <a:latin typeface="Prompt Medium" pitchFamily="34" charset="0"/>
                <a:ea typeface="Prompt Medium" pitchFamily="34" charset="-122"/>
                <a:cs typeface="Prompt Medium" pitchFamily="34" charset="-120"/>
              </a:rPr>
              <a:t>Challenge 1: Small Size and Low Quality</a:t>
            </a:r>
            <a:endParaRPr lang="en-US" sz="1950" dirty="0"/>
          </a:p>
        </p:txBody>
      </p:sp>
      <p:sp>
        <p:nvSpPr>
          <p:cNvPr id="8" name="Text 5"/>
          <p:cNvSpPr/>
          <p:nvPr/>
        </p:nvSpPr>
        <p:spPr>
          <a:xfrm>
            <a:off x="1068229" y="4483298"/>
            <a:ext cx="3790236" cy="1198245"/>
          </a:xfrm>
          <a:prstGeom prst="rect">
            <a:avLst/>
          </a:prstGeom>
          <a:noFill/>
          <a:ln/>
        </p:spPr>
        <p:txBody>
          <a:bodyPr wrap="squar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The initial 32x32 resolution severely limits available pixel information and risks feature degradation during any necessary upscaling or complex augmentation.</a:t>
            </a:r>
            <a:endParaRPr lang="en-US" sz="1450" dirty="0"/>
          </a:p>
        </p:txBody>
      </p:sp>
      <p:sp>
        <p:nvSpPr>
          <p:cNvPr id="9" name="Text 6"/>
          <p:cNvSpPr/>
          <p:nvPr/>
        </p:nvSpPr>
        <p:spPr>
          <a:xfrm>
            <a:off x="1068229" y="5793819"/>
            <a:ext cx="3790236" cy="1198245"/>
          </a:xfrm>
          <a:prstGeom prst="rect">
            <a:avLst/>
          </a:prstGeom>
          <a:noFill/>
          <a:ln/>
        </p:spPr>
        <p:txBody>
          <a:bodyPr wrap="squar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Solution:</a:t>
            </a:r>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 We employed the dual-branch strategy, maintaining 32x32 resolution for the frequency domain analysis to preserve subtle, low-level artefact signals.</a:t>
            </a:r>
            <a:endParaRPr lang="en-US" sz="1450" dirty="0"/>
          </a:p>
        </p:txBody>
      </p:sp>
      <p:sp>
        <p:nvSpPr>
          <p:cNvPr id="10" name="Shape 7"/>
          <p:cNvSpPr/>
          <p:nvPr/>
        </p:nvSpPr>
        <p:spPr>
          <a:xfrm>
            <a:off x="5513665" y="2904411"/>
            <a:ext cx="3883700" cy="187166"/>
          </a:xfrm>
          <a:prstGeom prst="roundRect">
            <a:avLst>
              <a:gd name="adj" fmla="val 42019"/>
            </a:avLst>
          </a:prstGeom>
          <a:solidFill>
            <a:srgbClr val="542C49"/>
          </a:solidFill>
          <a:ln w="7620">
            <a:solidFill>
              <a:srgbClr val="6D4562"/>
            </a:solidFill>
            <a:prstDash val="solid"/>
          </a:ln>
        </p:spPr>
      </p:sp>
      <p:sp>
        <p:nvSpPr>
          <p:cNvPr id="11" name="Shape 8"/>
          <p:cNvSpPr/>
          <p:nvPr/>
        </p:nvSpPr>
        <p:spPr>
          <a:xfrm>
            <a:off x="5232797" y="2717125"/>
            <a:ext cx="561737" cy="561737"/>
          </a:xfrm>
          <a:prstGeom prst="roundRect">
            <a:avLst>
              <a:gd name="adj" fmla="val 81390"/>
            </a:avLst>
          </a:prstGeom>
          <a:solidFill>
            <a:srgbClr val="542C49"/>
          </a:solidFill>
          <a:ln w="7620">
            <a:solidFill>
              <a:srgbClr val="6D4562"/>
            </a:solidFill>
            <a:prstDash val="solid"/>
          </a:ln>
        </p:spPr>
      </p:sp>
      <p:pic>
        <p:nvPicPr>
          <p:cNvPr id="12"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73172" y="2857500"/>
            <a:ext cx="280868" cy="280868"/>
          </a:xfrm>
          <a:prstGeom prst="rect">
            <a:avLst/>
          </a:prstGeom>
        </p:spPr>
      </p:pic>
      <p:sp>
        <p:nvSpPr>
          <p:cNvPr id="13" name="Text 9"/>
          <p:cNvSpPr/>
          <p:nvPr/>
        </p:nvSpPr>
        <p:spPr>
          <a:xfrm>
            <a:off x="5419963" y="3466028"/>
            <a:ext cx="3790355" cy="624126"/>
          </a:xfrm>
          <a:prstGeom prst="rect">
            <a:avLst/>
          </a:prstGeom>
          <a:noFill/>
          <a:ln/>
        </p:spPr>
        <p:txBody>
          <a:bodyPr wrap="square" lIns="0" tIns="0" rIns="0" bIns="0" rtlCol="0" anchor="t"/>
          <a:lstStyle/>
          <a:p>
            <a:pPr algn="l" indent="0" marL="0">
              <a:lnSpc>
                <a:spcPts val="2450"/>
              </a:lnSpc>
              <a:buNone/>
            </a:pPr>
            <a:r>
              <a:rPr lang="en-US" sz="1950" dirty="0">
                <a:solidFill>
                  <a:srgbClr val="DAD8E9"/>
                </a:solidFill>
                <a:latin typeface="Prompt Medium" pitchFamily="34" charset="0"/>
                <a:ea typeface="Prompt Medium" pitchFamily="34" charset="-122"/>
                <a:cs typeface="Prompt Medium" pitchFamily="34" charset="-120"/>
              </a:rPr>
              <a:t>Challenge 2: Balancing Augmentation</a:t>
            </a:r>
            <a:endParaRPr lang="en-US" sz="1950" dirty="0"/>
          </a:p>
        </p:txBody>
      </p:sp>
      <p:sp>
        <p:nvSpPr>
          <p:cNvPr id="14" name="Text 10"/>
          <p:cNvSpPr/>
          <p:nvPr/>
        </p:nvSpPr>
        <p:spPr>
          <a:xfrm>
            <a:off x="5419963" y="4202430"/>
            <a:ext cx="3790355" cy="1497806"/>
          </a:xfrm>
          <a:prstGeom prst="rect">
            <a:avLst/>
          </a:prstGeom>
          <a:noFill/>
          <a:ln/>
        </p:spPr>
        <p:txBody>
          <a:bodyPr wrap="squar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The delicate nature of deepfake artefacts means excessive data augmentation (rotation, shear, etc.) can easily dilute or destroy the subtle frequency characteristics that the model is trained to detect.</a:t>
            </a:r>
            <a:endParaRPr lang="en-US" sz="1450" dirty="0"/>
          </a:p>
        </p:txBody>
      </p:sp>
      <p:sp>
        <p:nvSpPr>
          <p:cNvPr id="15" name="Text 11"/>
          <p:cNvSpPr/>
          <p:nvPr/>
        </p:nvSpPr>
        <p:spPr>
          <a:xfrm>
            <a:off x="5419963" y="5812512"/>
            <a:ext cx="3790355" cy="1497806"/>
          </a:xfrm>
          <a:prstGeom prst="rect">
            <a:avLst/>
          </a:prstGeom>
          <a:noFill/>
          <a:ln/>
        </p:spPr>
        <p:txBody>
          <a:bodyPr wrap="squar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Solution:</a:t>
            </a:r>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 Augmentation was strictly limited to minor, conservative transformations (±5% rotation/translation, minor brightness/contrast shifts) that preserve the core frequency signature.</a:t>
            </a:r>
            <a:endParaRPr lang="en-US" sz="1450" dirty="0"/>
          </a:p>
        </p:txBody>
      </p:sp>
      <p:sp>
        <p:nvSpPr>
          <p:cNvPr id="16" name="Shape 12"/>
          <p:cNvSpPr/>
          <p:nvPr/>
        </p:nvSpPr>
        <p:spPr>
          <a:xfrm>
            <a:off x="9865519" y="2623542"/>
            <a:ext cx="3883700" cy="187166"/>
          </a:xfrm>
          <a:prstGeom prst="roundRect">
            <a:avLst>
              <a:gd name="adj" fmla="val 42019"/>
            </a:avLst>
          </a:prstGeom>
          <a:solidFill>
            <a:srgbClr val="542C49"/>
          </a:solidFill>
          <a:ln w="7620">
            <a:solidFill>
              <a:srgbClr val="6D4562"/>
            </a:solidFill>
            <a:prstDash val="solid"/>
          </a:ln>
        </p:spPr>
      </p:sp>
      <p:sp>
        <p:nvSpPr>
          <p:cNvPr id="17" name="Shape 13"/>
          <p:cNvSpPr/>
          <p:nvPr/>
        </p:nvSpPr>
        <p:spPr>
          <a:xfrm>
            <a:off x="9584650" y="2436257"/>
            <a:ext cx="561737" cy="561737"/>
          </a:xfrm>
          <a:prstGeom prst="roundRect">
            <a:avLst>
              <a:gd name="adj" fmla="val 81390"/>
            </a:avLst>
          </a:prstGeom>
          <a:solidFill>
            <a:srgbClr val="542C49"/>
          </a:solidFill>
          <a:ln w="7620">
            <a:solidFill>
              <a:srgbClr val="6D4562"/>
            </a:solidFill>
            <a:prstDash val="solid"/>
          </a:ln>
        </p:spPr>
      </p:sp>
      <p:pic>
        <p:nvPicPr>
          <p:cNvPr id="18"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25025" y="2576632"/>
            <a:ext cx="280868" cy="280868"/>
          </a:xfrm>
          <a:prstGeom prst="rect">
            <a:avLst/>
          </a:prstGeom>
        </p:spPr>
      </p:pic>
      <p:sp>
        <p:nvSpPr>
          <p:cNvPr id="19" name="Text 14"/>
          <p:cNvSpPr/>
          <p:nvPr/>
        </p:nvSpPr>
        <p:spPr>
          <a:xfrm>
            <a:off x="9771817" y="3185160"/>
            <a:ext cx="3790355" cy="624126"/>
          </a:xfrm>
          <a:prstGeom prst="rect">
            <a:avLst/>
          </a:prstGeom>
          <a:noFill/>
          <a:ln/>
        </p:spPr>
        <p:txBody>
          <a:bodyPr wrap="square" lIns="0" tIns="0" rIns="0" bIns="0" rtlCol="0" anchor="t"/>
          <a:lstStyle/>
          <a:p>
            <a:pPr algn="l" indent="0" marL="0">
              <a:lnSpc>
                <a:spcPts val="2450"/>
              </a:lnSpc>
              <a:buNone/>
            </a:pPr>
            <a:r>
              <a:rPr lang="en-US" sz="1950" dirty="0">
                <a:solidFill>
                  <a:srgbClr val="DAD8E9"/>
                </a:solidFill>
                <a:latin typeface="Prompt Medium" pitchFamily="34" charset="0"/>
                <a:ea typeface="Prompt Medium" pitchFamily="34" charset="-122"/>
                <a:cs typeface="Prompt Medium" pitchFamily="34" charset="-120"/>
              </a:rPr>
              <a:t>Challenge 3: Preventing Overfitting</a:t>
            </a:r>
            <a:endParaRPr lang="en-US" sz="1950" dirty="0"/>
          </a:p>
        </p:txBody>
      </p:sp>
      <p:sp>
        <p:nvSpPr>
          <p:cNvPr id="20" name="Text 15"/>
          <p:cNvSpPr/>
          <p:nvPr/>
        </p:nvSpPr>
        <p:spPr>
          <a:xfrm>
            <a:off x="9771817" y="3921562"/>
            <a:ext cx="3790355" cy="1198245"/>
          </a:xfrm>
          <a:prstGeom prst="rect">
            <a:avLst/>
          </a:prstGeom>
          <a:noFill/>
          <a:ln/>
        </p:spPr>
        <p:txBody>
          <a:bodyPr wrap="squar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Working with a relatively small, balanced dataset creates a high risk of the model memorising training examples rather than learning generalisable features.</a:t>
            </a:r>
            <a:endParaRPr lang="en-US" sz="1450" dirty="0"/>
          </a:p>
        </p:txBody>
      </p:sp>
      <p:sp>
        <p:nvSpPr>
          <p:cNvPr id="21" name="Text 16"/>
          <p:cNvSpPr/>
          <p:nvPr/>
        </p:nvSpPr>
        <p:spPr>
          <a:xfrm>
            <a:off x="9771817" y="5232083"/>
            <a:ext cx="3790355" cy="1797368"/>
          </a:xfrm>
          <a:prstGeom prst="rect">
            <a:avLst/>
          </a:prstGeom>
          <a:noFill/>
          <a:ln/>
        </p:spPr>
        <p:txBody>
          <a:bodyPr wrap="squar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Solution:</a:t>
            </a:r>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 A comprehensive suite of regularisation methods was employed: dropout, L2 regularisation, Gaussian noise injection, and label smoothing were crucial in stabilising the learning process and ensuring robust generalisation.</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81063" y="907137"/>
            <a:ext cx="12554188" cy="520065"/>
          </a:xfrm>
          <a:prstGeom prst="rect">
            <a:avLst/>
          </a:prstGeom>
          <a:noFill/>
          <a:ln/>
        </p:spPr>
        <p:txBody>
          <a:bodyPr wrap="none" lIns="0" tIns="0" rIns="0" bIns="0" rtlCol="0" anchor="t"/>
          <a:lstStyle/>
          <a:p>
            <a:pPr algn="l" indent="0" marL="0">
              <a:lnSpc>
                <a:spcPts val="4050"/>
              </a:lnSpc>
              <a:buNone/>
            </a:pPr>
            <a:r>
              <a:rPr lang="en-US" sz="3250" dirty="0">
                <a:solidFill>
                  <a:srgbClr val="C6BFEE"/>
                </a:solidFill>
                <a:latin typeface="Prompt Medium" pitchFamily="34" charset="0"/>
                <a:ea typeface="Prompt Medium" pitchFamily="34" charset="-122"/>
                <a:cs typeface="Prompt Medium" pitchFamily="34" charset="-120"/>
              </a:rPr>
              <a:t>Model Evaluation: Highly Accurate and Balanced Performance</a:t>
            </a:r>
            <a:endParaRPr lang="en-US" sz="3250" dirty="0"/>
          </a:p>
        </p:txBody>
      </p:sp>
      <p:sp>
        <p:nvSpPr>
          <p:cNvPr id="3" name="Text 1"/>
          <p:cNvSpPr/>
          <p:nvPr/>
        </p:nvSpPr>
        <p:spPr>
          <a:xfrm>
            <a:off x="881063" y="1801654"/>
            <a:ext cx="12868275" cy="599123"/>
          </a:xfrm>
          <a:prstGeom prst="rect">
            <a:avLst/>
          </a:prstGeom>
          <a:noFill/>
          <a:ln/>
        </p:spPr>
        <p:txBody>
          <a:bodyPr wrap="squar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The final fused multi-modal model demonstrated exceptional performance, achieving high accuracy and balanced metrics across both real and fake classifications on the validation set.</a:t>
            </a:r>
            <a:endParaRPr lang="en-US" sz="1450" dirty="0"/>
          </a:p>
        </p:txBody>
      </p:sp>
      <p:sp>
        <p:nvSpPr>
          <p:cNvPr id="4" name="Text 2"/>
          <p:cNvSpPr/>
          <p:nvPr/>
        </p:nvSpPr>
        <p:spPr>
          <a:xfrm>
            <a:off x="881063" y="2915603"/>
            <a:ext cx="2985849" cy="617815"/>
          </a:xfrm>
          <a:prstGeom prst="rect">
            <a:avLst/>
          </a:prstGeom>
          <a:noFill/>
          <a:ln/>
        </p:spPr>
        <p:txBody>
          <a:bodyPr wrap="none" lIns="0" tIns="0" rIns="0" bIns="0" rtlCol="0" anchor="t"/>
          <a:lstStyle/>
          <a:p>
            <a:pPr algn="ctr" indent="0" marL="0">
              <a:lnSpc>
                <a:spcPts val="4850"/>
              </a:lnSpc>
              <a:buNone/>
            </a:pPr>
            <a:r>
              <a:rPr lang="en-US" sz="4850" dirty="0">
                <a:solidFill>
                  <a:srgbClr val="DAD8E9"/>
                </a:solidFill>
                <a:latin typeface="Prompt Medium" pitchFamily="34" charset="0"/>
                <a:ea typeface="Prompt Medium" pitchFamily="34" charset="-122"/>
                <a:cs typeface="Prompt Medium" pitchFamily="34" charset="-120"/>
              </a:rPr>
              <a:t>97.34%</a:t>
            </a:r>
            <a:endParaRPr lang="en-US" sz="4850" dirty="0"/>
          </a:p>
        </p:txBody>
      </p:sp>
      <p:sp>
        <p:nvSpPr>
          <p:cNvPr id="5" name="Text 3"/>
          <p:cNvSpPr/>
          <p:nvPr/>
        </p:nvSpPr>
        <p:spPr>
          <a:xfrm>
            <a:off x="1333738" y="3767376"/>
            <a:ext cx="2080498" cy="259913"/>
          </a:xfrm>
          <a:prstGeom prst="rect">
            <a:avLst/>
          </a:prstGeom>
          <a:noFill/>
          <a:ln/>
        </p:spPr>
        <p:txBody>
          <a:bodyPr wrap="none" lIns="0" tIns="0" rIns="0" bIns="0" rtlCol="0" anchor="t"/>
          <a:lstStyle/>
          <a:p>
            <a:pPr algn="ctr" indent="0" marL="0">
              <a:lnSpc>
                <a:spcPts val="2000"/>
              </a:lnSpc>
              <a:buNone/>
            </a:pPr>
            <a:r>
              <a:rPr lang="en-US" sz="1600" dirty="0">
                <a:solidFill>
                  <a:srgbClr val="DAD8E9"/>
                </a:solidFill>
                <a:latin typeface="Prompt Medium" pitchFamily="34" charset="0"/>
                <a:ea typeface="Prompt Medium" pitchFamily="34" charset="-122"/>
                <a:cs typeface="Prompt Medium" pitchFamily="34" charset="-120"/>
              </a:rPr>
              <a:t>Training Accuracy</a:t>
            </a:r>
            <a:endParaRPr lang="en-US" sz="1600" dirty="0"/>
          </a:p>
        </p:txBody>
      </p:sp>
      <p:sp>
        <p:nvSpPr>
          <p:cNvPr id="6" name="Text 4"/>
          <p:cNvSpPr/>
          <p:nvPr/>
        </p:nvSpPr>
        <p:spPr>
          <a:xfrm>
            <a:off x="881063" y="4214455"/>
            <a:ext cx="2985849" cy="599123"/>
          </a:xfrm>
          <a:prstGeom prst="rect">
            <a:avLst/>
          </a:prstGeom>
          <a:noFill/>
          <a:ln/>
        </p:spPr>
        <p:txBody>
          <a:bodyPr wrap="square" lIns="0" tIns="0" rIns="0" bIns="0" rtlCol="0" anchor="t"/>
          <a:lstStyle/>
          <a:p>
            <a:pPr algn="ctr"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High confidence in feature learning across the training data.</a:t>
            </a:r>
            <a:endParaRPr lang="en-US" sz="1450" dirty="0"/>
          </a:p>
        </p:txBody>
      </p:sp>
      <p:sp>
        <p:nvSpPr>
          <p:cNvPr id="7" name="Text 5"/>
          <p:cNvSpPr/>
          <p:nvPr/>
        </p:nvSpPr>
        <p:spPr>
          <a:xfrm>
            <a:off x="4100870" y="2915603"/>
            <a:ext cx="2985968" cy="617815"/>
          </a:xfrm>
          <a:prstGeom prst="rect">
            <a:avLst/>
          </a:prstGeom>
          <a:noFill/>
          <a:ln/>
        </p:spPr>
        <p:txBody>
          <a:bodyPr wrap="none" lIns="0" tIns="0" rIns="0" bIns="0" rtlCol="0" anchor="t"/>
          <a:lstStyle/>
          <a:p>
            <a:pPr algn="ctr" indent="0" marL="0">
              <a:lnSpc>
                <a:spcPts val="4850"/>
              </a:lnSpc>
              <a:buNone/>
            </a:pPr>
            <a:r>
              <a:rPr lang="en-US" sz="4850" dirty="0">
                <a:solidFill>
                  <a:srgbClr val="DAD8E9"/>
                </a:solidFill>
                <a:latin typeface="Prompt Medium" pitchFamily="34" charset="0"/>
                <a:ea typeface="Prompt Medium" pitchFamily="34" charset="-122"/>
                <a:cs typeface="Prompt Medium" pitchFamily="34" charset="-120"/>
              </a:rPr>
              <a:t>95%</a:t>
            </a:r>
            <a:endParaRPr lang="en-US" sz="4850" dirty="0"/>
          </a:p>
        </p:txBody>
      </p:sp>
      <p:sp>
        <p:nvSpPr>
          <p:cNvPr id="8" name="Text 6"/>
          <p:cNvSpPr/>
          <p:nvPr/>
        </p:nvSpPr>
        <p:spPr>
          <a:xfrm>
            <a:off x="4553545" y="3767376"/>
            <a:ext cx="2080498" cy="259913"/>
          </a:xfrm>
          <a:prstGeom prst="rect">
            <a:avLst/>
          </a:prstGeom>
          <a:noFill/>
          <a:ln/>
        </p:spPr>
        <p:txBody>
          <a:bodyPr wrap="none" lIns="0" tIns="0" rIns="0" bIns="0" rtlCol="0" anchor="t"/>
          <a:lstStyle/>
          <a:p>
            <a:pPr algn="ctr" indent="0" marL="0">
              <a:lnSpc>
                <a:spcPts val="2000"/>
              </a:lnSpc>
              <a:buNone/>
            </a:pPr>
            <a:r>
              <a:rPr lang="en-US" sz="1600" dirty="0">
                <a:solidFill>
                  <a:srgbClr val="DAD8E9"/>
                </a:solidFill>
                <a:latin typeface="Prompt Medium" pitchFamily="34" charset="0"/>
                <a:ea typeface="Prompt Medium" pitchFamily="34" charset="-122"/>
                <a:cs typeface="Prompt Medium" pitchFamily="34" charset="-120"/>
              </a:rPr>
              <a:t>Validation Accuracy</a:t>
            </a:r>
            <a:endParaRPr lang="en-US" sz="1600" dirty="0"/>
          </a:p>
        </p:txBody>
      </p:sp>
      <p:sp>
        <p:nvSpPr>
          <p:cNvPr id="9" name="Text 7"/>
          <p:cNvSpPr/>
          <p:nvPr/>
        </p:nvSpPr>
        <p:spPr>
          <a:xfrm>
            <a:off x="4100870" y="4214455"/>
            <a:ext cx="2985968" cy="599123"/>
          </a:xfrm>
          <a:prstGeom prst="rect">
            <a:avLst/>
          </a:prstGeom>
          <a:noFill/>
          <a:ln/>
        </p:spPr>
        <p:txBody>
          <a:bodyPr wrap="square" lIns="0" tIns="0" rIns="0" bIns="0" rtlCol="0" anchor="t"/>
          <a:lstStyle/>
          <a:p>
            <a:pPr algn="ctr"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Strong indication of generalisation ability on unseen data.</a:t>
            </a:r>
            <a:endParaRPr lang="en-US" sz="1450" dirty="0"/>
          </a:p>
        </p:txBody>
      </p:sp>
      <p:sp>
        <p:nvSpPr>
          <p:cNvPr id="10" name="Text 8"/>
          <p:cNvSpPr/>
          <p:nvPr/>
        </p:nvSpPr>
        <p:spPr>
          <a:xfrm>
            <a:off x="881063" y="5024199"/>
            <a:ext cx="6205776" cy="599123"/>
          </a:xfrm>
          <a:prstGeom prst="rect">
            <a:avLst/>
          </a:prstGeom>
          <a:noFill/>
          <a:ln/>
        </p:spPr>
        <p:txBody>
          <a:bodyPr wrap="squar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The following metrics demonstrate the model's balanced classification effectiveness, confirming high precision and recall for both classes.</a:t>
            </a:r>
            <a:endParaRPr lang="en-US" sz="1450" dirty="0"/>
          </a:p>
        </p:txBody>
      </p:sp>
      <p:sp>
        <p:nvSpPr>
          <p:cNvPr id="11" name="Shape 9"/>
          <p:cNvSpPr/>
          <p:nvPr/>
        </p:nvSpPr>
        <p:spPr>
          <a:xfrm>
            <a:off x="7551182" y="2822019"/>
            <a:ext cx="6205776" cy="2172653"/>
          </a:xfrm>
          <a:prstGeom prst="roundRect">
            <a:avLst>
              <a:gd name="adj" fmla="val 3620"/>
            </a:avLst>
          </a:prstGeom>
          <a:noFill/>
          <a:ln w="7620">
            <a:solidFill>
              <a:srgbClr val="FFFFFF">
                <a:alpha val="24000"/>
              </a:srgbClr>
            </a:solidFill>
            <a:prstDash val="solid"/>
          </a:ln>
        </p:spPr>
      </p:sp>
      <p:sp>
        <p:nvSpPr>
          <p:cNvPr id="12" name="Shape 10"/>
          <p:cNvSpPr/>
          <p:nvPr/>
        </p:nvSpPr>
        <p:spPr>
          <a:xfrm>
            <a:off x="7558802" y="2829639"/>
            <a:ext cx="6190536" cy="539353"/>
          </a:xfrm>
          <a:prstGeom prst="rect">
            <a:avLst/>
          </a:prstGeom>
          <a:solidFill>
            <a:srgbClr val="FFFFFF">
              <a:alpha val="4000"/>
            </a:srgbClr>
          </a:solidFill>
          <a:ln/>
        </p:spPr>
      </p:sp>
      <p:sp>
        <p:nvSpPr>
          <p:cNvPr id="13" name="Text 11"/>
          <p:cNvSpPr/>
          <p:nvPr/>
        </p:nvSpPr>
        <p:spPr>
          <a:xfrm>
            <a:off x="7746325" y="2949535"/>
            <a:ext cx="859869"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Class</a:t>
            </a:r>
            <a:endParaRPr lang="en-US" sz="1450" dirty="0"/>
          </a:p>
        </p:txBody>
      </p:sp>
      <p:sp>
        <p:nvSpPr>
          <p:cNvPr id="14" name="Text 12"/>
          <p:cNvSpPr/>
          <p:nvPr/>
        </p:nvSpPr>
        <p:spPr>
          <a:xfrm>
            <a:off x="8988147" y="2949535"/>
            <a:ext cx="1165622"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Precision</a:t>
            </a:r>
            <a:endParaRPr lang="en-US" sz="1450" dirty="0"/>
          </a:p>
        </p:txBody>
      </p:sp>
      <p:sp>
        <p:nvSpPr>
          <p:cNvPr id="15" name="Text 13"/>
          <p:cNvSpPr/>
          <p:nvPr/>
        </p:nvSpPr>
        <p:spPr>
          <a:xfrm>
            <a:off x="10535722" y="2949535"/>
            <a:ext cx="854869"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Recall</a:t>
            </a:r>
            <a:endParaRPr lang="en-US" sz="1450" dirty="0"/>
          </a:p>
        </p:txBody>
      </p:sp>
      <p:sp>
        <p:nvSpPr>
          <p:cNvPr id="16" name="Text 14"/>
          <p:cNvSpPr/>
          <p:nvPr/>
        </p:nvSpPr>
        <p:spPr>
          <a:xfrm>
            <a:off x="11772543" y="2949535"/>
            <a:ext cx="718066"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F1-Score</a:t>
            </a:r>
            <a:endParaRPr lang="en-US" sz="1450" dirty="0"/>
          </a:p>
        </p:txBody>
      </p:sp>
      <p:sp>
        <p:nvSpPr>
          <p:cNvPr id="17" name="Text 15"/>
          <p:cNvSpPr/>
          <p:nvPr/>
        </p:nvSpPr>
        <p:spPr>
          <a:xfrm>
            <a:off x="12872561" y="2949535"/>
            <a:ext cx="689610"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Support</a:t>
            </a:r>
            <a:endParaRPr lang="en-US" sz="1450" dirty="0"/>
          </a:p>
        </p:txBody>
      </p:sp>
      <p:sp>
        <p:nvSpPr>
          <p:cNvPr id="18" name="Shape 16"/>
          <p:cNvSpPr/>
          <p:nvPr/>
        </p:nvSpPr>
        <p:spPr>
          <a:xfrm>
            <a:off x="7558802" y="3368993"/>
            <a:ext cx="6190536" cy="539353"/>
          </a:xfrm>
          <a:prstGeom prst="rect">
            <a:avLst/>
          </a:prstGeom>
          <a:solidFill>
            <a:srgbClr val="000000">
              <a:alpha val="4000"/>
            </a:srgbClr>
          </a:solidFill>
          <a:ln/>
        </p:spPr>
      </p:sp>
      <p:sp>
        <p:nvSpPr>
          <p:cNvPr id="19" name="Text 17"/>
          <p:cNvSpPr/>
          <p:nvPr/>
        </p:nvSpPr>
        <p:spPr>
          <a:xfrm>
            <a:off x="7746325" y="3488888"/>
            <a:ext cx="859869"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Real (0)</a:t>
            </a:r>
            <a:endParaRPr lang="en-US" sz="1450" dirty="0"/>
          </a:p>
        </p:txBody>
      </p:sp>
      <p:sp>
        <p:nvSpPr>
          <p:cNvPr id="20" name="Text 18"/>
          <p:cNvSpPr/>
          <p:nvPr/>
        </p:nvSpPr>
        <p:spPr>
          <a:xfrm>
            <a:off x="8988147" y="3488888"/>
            <a:ext cx="1165622"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0.95</a:t>
            </a:r>
            <a:endParaRPr lang="en-US" sz="1450" dirty="0"/>
          </a:p>
        </p:txBody>
      </p:sp>
      <p:sp>
        <p:nvSpPr>
          <p:cNvPr id="21" name="Text 19"/>
          <p:cNvSpPr/>
          <p:nvPr/>
        </p:nvSpPr>
        <p:spPr>
          <a:xfrm>
            <a:off x="10535722" y="3488888"/>
            <a:ext cx="854869"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0.95</a:t>
            </a:r>
            <a:endParaRPr lang="en-US" sz="1450" dirty="0"/>
          </a:p>
        </p:txBody>
      </p:sp>
      <p:sp>
        <p:nvSpPr>
          <p:cNvPr id="22" name="Text 20"/>
          <p:cNvSpPr/>
          <p:nvPr/>
        </p:nvSpPr>
        <p:spPr>
          <a:xfrm>
            <a:off x="11772543" y="3488888"/>
            <a:ext cx="718066"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0.95</a:t>
            </a:r>
            <a:endParaRPr lang="en-US" sz="1450" dirty="0"/>
          </a:p>
        </p:txBody>
      </p:sp>
      <p:sp>
        <p:nvSpPr>
          <p:cNvPr id="23" name="Text 21"/>
          <p:cNvSpPr/>
          <p:nvPr/>
        </p:nvSpPr>
        <p:spPr>
          <a:xfrm>
            <a:off x="12872561" y="3488888"/>
            <a:ext cx="689610"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637</a:t>
            </a:r>
            <a:endParaRPr lang="en-US" sz="1450" dirty="0"/>
          </a:p>
        </p:txBody>
      </p:sp>
      <p:sp>
        <p:nvSpPr>
          <p:cNvPr id="24" name="Shape 22"/>
          <p:cNvSpPr/>
          <p:nvPr/>
        </p:nvSpPr>
        <p:spPr>
          <a:xfrm>
            <a:off x="7558802" y="3908346"/>
            <a:ext cx="6190536" cy="539353"/>
          </a:xfrm>
          <a:prstGeom prst="rect">
            <a:avLst/>
          </a:prstGeom>
          <a:solidFill>
            <a:srgbClr val="FFFFFF">
              <a:alpha val="4000"/>
            </a:srgbClr>
          </a:solidFill>
          <a:ln/>
        </p:spPr>
      </p:sp>
      <p:sp>
        <p:nvSpPr>
          <p:cNvPr id="25" name="Text 23"/>
          <p:cNvSpPr/>
          <p:nvPr/>
        </p:nvSpPr>
        <p:spPr>
          <a:xfrm>
            <a:off x="7746325" y="4028242"/>
            <a:ext cx="859869"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Fake (1)</a:t>
            </a:r>
            <a:endParaRPr lang="en-US" sz="1450" dirty="0"/>
          </a:p>
        </p:txBody>
      </p:sp>
      <p:sp>
        <p:nvSpPr>
          <p:cNvPr id="26" name="Text 24"/>
          <p:cNvSpPr/>
          <p:nvPr/>
        </p:nvSpPr>
        <p:spPr>
          <a:xfrm>
            <a:off x="8988147" y="4028242"/>
            <a:ext cx="1165622"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0.95</a:t>
            </a:r>
            <a:endParaRPr lang="en-US" sz="1450" dirty="0"/>
          </a:p>
        </p:txBody>
      </p:sp>
      <p:sp>
        <p:nvSpPr>
          <p:cNvPr id="27" name="Text 25"/>
          <p:cNvSpPr/>
          <p:nvPr/>
        </p:nvSpPr>
        <p:spPr>
          <a:xfrm>
            <a:off x="10535722" y="4028242"/>
            <a:ext cx="854869"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0.95</a:t>
            </a:r>
            <a:endParaRPr lang="en-US" sz="1450" dirty="0"/>
          </a:p>
        </p:txBody>
      </p:sp>
      <p:sp>
        <p:nvSpPr>
          <p:cNvPr id="28" name="Text 26"/>
          <p:cNvSpPr/>
          <p:nvPr/>
        </p:nvSpPr>
        <p:spPr>
          <a:xfrm>
            <a:off x="11772543" y="4028242"/>
            <a:ext cx="718066"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0.95</a:t>
            </a:r>
            <a:endParaRPr lang="en-US" sz="1450" dirty="0"/>
          </a:p>
        </p:txBody>
      </p:sp>
      <p:sp>
        <p:nvSpPr>
          <p:cNvPr id="29" name="Text 27"/>
          <p:cNvSpPr/>
          <p:nvPr/>
        </p:nvSpPr>
        <p:spPr>
          <a:xfrm>
            <a:off x="12872561" y="4028242"/>
            <a:ext cx="689610" cy="299561"/>
          </a:xfrm>
          <a:prstGeom prst="rect">
            <a:avLst/>
          </a:prstGeom>
          <a:noFill/>
          <a:ln/>
        </p:spPr>
        <p:txBody>
          <a:bodyPr wrap="non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643</a:t>
            </a:r>
            <a:endParaRPr lang="en-US" sz="1450" dirty="0"/>
          </a:p>
        </p:txBody>
      </p:sp>
      <p:sp>
        <p:nvSpPr>
          <p:cNvPr id="30" name="Shape 28"/>
          <p:cNvSpPr/>
          <p:nvPr/>
        </p:nvSpPr>
        <p:spPr>
          <a:xfrm>
            <a:off x="7558802" y="4447699"/>
            <a:ext cx="6190536" cy="539353"/>
          </a:xfrm>
          <a:prstGeom prst="rect">
            <a:avLst/>
          </a:prstGeom>
          <a:solidFill>
            <a:srgbClr val="000000">
              <a:alpha val="4000"/>
            </a:srgbClr>
          </a:solidFill>
          <a:ln/>
        </p:spPr>
      </p:sp>
      <p:sp>
        <p:nvSpPr>
          <p:cNvPr id="31" name="Text 29"/>
          <p:cNvSpPr/>
          <p:nvPr/>
        </p:nvSpPr>
        <p:spPr>
          <a:xfrm>
            <a:off x="7746325" y="4567595"/>
            <a:ext cx="859869"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Overall</a:t>
            </a:r>
            <a:endParaRPr lang="en-US" sz="1450" dirty="0"/>
          </a:p>
        </p:txBody>
      </p:sp>
      <p:sp>
        <p:nvSpPr>
          <p:cNvPr id="32" name="Text 30"/>
          <p:cNvSpPr/>
          <p:nvPr/>
        </p:nvSpPr>
        <p:spPr>
          <a:xfrm>
            <a:off x="8988147" y="4567595"/>
            <a:ext cx="1165622"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0.95</a:t>
            </a:r>
            <a:endParaRPr lang="en-US" sz="1450" dirty="0"/>
          </a:p>
        </p:txBody>
      </p:sp>
      <p:sp>
        <p:nvSpPr>
          <p:cNvPr id="33" name="Text 31"/>
          <p:cNvSpPr/>
          <p:nvPr/>
        </p:nvSpPr>
        <p:spPr>
          <a:xfrm>
            <a:off x="10535722" y="4567595"/>
            <a:ext cx="854869"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a:t>
            </a:r>
            <a:endParaRPr lang="en-US" sz="1450" dirty="0"/>
          </a:p>
        </p:txBody>
      </p:sp>
      <p:sp>
        <p:nvSpPr>
          <p:cNvPr id="34" name="Text 32"/>
          <p:cNvSpPr/>
          <p:nvPr/>
        </p:nvSpPr>
        <p:spPr>
          <a:xfrm>
            <a:off x="11772543" y="4567595"/>
            <a:ext cx="718066"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a:t>
            </a:r>
            <a:endParaRPr lang="en-US" sz="1450" dirty="0"/>
          </a:p>
        </p:txBody>
      </p:sp>
      <p:sp>
        <p:nvSpPr>
          <p:cNvPr id="35" name="Text 33"/>
          <p:cNvSpPr/>
          <p:nvPr/>
        </p:nvSpPr>
        <p:spPr>
          <a:xfrm>
            <a:off x="12872561" y="4567595"/>
            <a:ext cx="689610" cy="299561"/>
          </a:xfrm>
          <a:prstGeom prst="rect">
            <a:avLst/>
          </a:prstGeom>
          <a:noFill/>
          <a:ln/>
        </p:spPr>
        <p:txBody>
          <a:bodyPr wrap="none" lIns="0" tIns="0" rIns="0" bIns="0" rtlCol="0" anchor="t"/>
          <a:lstStyle/>
          <a:p>
            <a:pPr algn="l" indent="0" marL="0">
              <a:lnSpc>
                <a:spcPts val="2350"/>
              </a:lnSpc>
              <a:buNone/>
            </a:pPr>
            <a:r>
              <a:rPr lang="en-US" sz="1450" b="1" dirty="0">
                <a:solidFill>
                  <a:srgbClr val="DAD8E9"/>
                </a:solidFill>
                <a:latin typeface="Mukta Light" pitchFamily="34" charset="0"/>
                <a:ea typeface="Mukta Light" pitchFamily="34" charset="-122"/>
                <a:cs typeface="Mukta Light" pitchFamily="34" charset="-120"/>
              </a:rPr>
              <a:t>1280</a:t>
            </a:r>
            <a:endParaRPr lang="en-US" sz="1450" dirty="0"/>
          </a:p>
        </p:txBody>
      </p:sp>
      <p:sp>
        <p:nvSpPr>
          <p:cNvPr id="36" name="Text 34"/>
          <p:cNvSpPr/>
          <p:nvPr/>
        </p:nvSpPr>
        <p:spPr>
          <a:xfrm>
            <a:off x="7551182" y="5205293"/>
            <a:ext cx="5828228" cy="259913"/>
          </a:xfrm>
          <a:prstGeom prst="rect">
            <a:avLst/>
          </a:prstGeom>
          <a:noFill/>
          <a:ln/>
        </p:spPr>
        <p:txBody>
          <a:bodyPr wrap="none" lIns="0" tIns="0" rIns="0" bIns="0" rtlCol="0" anchor="t"/>
          <a:lstStyle/>
          <a:p>
            <a:pPr algn="l" indent="0" marL="0">
              <a:lnSpc>
                <a:spcPts val="2000"/>
              </a:lnSpc>
              <a:buNone/>
            </a:pPr>
            <a:r>
              <a:rPr lang="en-US" sz="1600" dirty="0">
                <a:solidFill>
                  <a:srgbClr val="C6BFEE"/>
                </a:solidFill>
                <a:latin typeface="Prompt Medium" pitchFamily="34" charset="0"/>
                <a:ea typeface="Prompt Medium" pitchFamily="34" charset="-122"/>
                <a:cs typeface="Prompt Medium" pitchFamily="34" charset="-120"/>
              </a:rPr>
              <a:t>Most optimised Threshold achieved by ROC Curve: 0.509</a:t>
            </a:r>
            <a:endParaRPr lang="en-US" sz="1600" dirty="0"/>
          </a:p>
        </p:txBody>
      </p:sp>
      <p:sp>
        <p:nvSpPr>
          <p:cNvPr id="37" name="Text 35"/>
          <p:cNvSpPr/>
          <p:nvPr/>
        </p:nvSpPr>
        <p:spPr>
          <a:xfrm>
            <a:off x="1161931" y="6213038"/>
            <a:ext cx="12587407" cy="898684"/>
          </a:xfrm>
          <a:prstGeom prst="rect">
            <a:avLst/>
          </a:prstGeom>
          <a:noFill/>
          <a:ln/>
        </p:spPr>
        <p:txBody>
          <a:bodyPr wrap="square" lIns="0" tIns="0" rIns="0" bIns="0" rtlCol="0" anchor="t"/>
          <a:lstStyle/>
          <a:p>
            <a:pPr algn="l" indent="0" marL="0">
              <a:lnSpc>
                <a:spcPts val="2350"/>
              </a:lnSpc>
              <a:buNone/>
            </a:pPr>
            <a:r>
              <a:rPr lang="en-US" sz="1450" dirty="0">
                <a:solidFill>
                  <a:srgbClr val="DAD8E9"/>
                </a:solidFill>
                <a:latin typeface="Mukta Light" pitchFamily="34" charset="0"/>
                <a:ea typeface="Mukta Light" pitchFamily="34" charset="-122"/>
                <a:cs typeface="Mukta Light" pitchFamily="34" charset="-120"/>
              </a:rPr>
              <a:t>The near-identical precision and recall scores of 0.95 for both 'Real' and 'Fake' classes underscore the model's ability to generalise effectively across class boundaries. This result validates the multi-modal fusion approach, confirming that the combination of frequency, ELA, and spatial features provides a robust foundation for deepfake detection in challenging low-resolution environments.</a:t>
            </a:r>
            <a:endParaRPr lang="en-US" sz="1450" dirty="0"/>
          </a:p>
        </p:txBody>
      </p:sp>
      <p:sp>
        <p:nvSpPr>
          <p:cNvPr id="38" name="Shape 36"/>
          <p:cNvSpPr/>
          <p:nvPr/>
        </p:nvSpPr>
        <p:spPr>
          <a:xfrm>
            <a:off x="881063" y="6002417"/>
            <a:ext cx="22860" cy="1319927"/>
          </a:xfrm>
          <a:prstGeom prst="rect">
            <a:avLst/>
          </a:prstGeom>
          <a:solidFill>
            <a:srgbClr val="A95B95"/>
          </a:solidFill>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81063" y="3196947"/>
            <a:ext cx="12868275" cy="1835706"/>
          </a:xfrm>
          <a:prstGeom prst="rect">
            <a:avLst/>
          </a:prstGeom>
          <a:noFill/>
          <a:ln/>
        </p:spPr>
        <p:txBody>
          <a:bodyPr wrap="none" lIns="0" tIns="0" rIns="0" bIns="0" rtlCol="0" anchor="t"/>
          <a:lstStyle/>
          <a:p>
            <a:pPr algn="ctr" indent="0" marL="0">
              <a:lnSpc>
                <a:spcPts val="14450"/>
              </a:lnSpc>
              <a:buNone/>
            </a:pPr>
            <a:r>
              <a:rPr lang="en-US" sz="11550" dirty="0">
                <a:solidFill>
                  <a:srgbClr val="C6BFEE"/>
                </a:solidFill>
                <a:latin typeface="Prompt Medium" pitchFamily="34" charset="0"/>
                <a:ea typeface="Prompt Medium" pitchFamily="34" charset="-122"/>
                <a:cs typeface="Prompt Medium" pitchFamily="34" charset="-120"/>
              </a:rPr>
              <a:t>Thank You! </a:t>
            </a:r>
            <a:endParaRPr lang="en-US" sz="1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2025-11-09T12:14:23Z</dcterms:created>
  <dcterms:modified xsi:type="dcterms:W3CDTF">2025-11-09T12:14:23Z</dcterms:modified>
</cp:coreProperties>
</file>